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60" r:id="rId4"/>
    <p:sldId id="259" r:id="rId5"/>
    <p:sldId id="261" r:id="rId6"/>
    <p:sldId id="263" r:id="rId7"/>
    <p:sldId id="264" r:id="rId8"/>
    <p:sldId id="265" r:id="rId9"/>
    <p:sldId id="266" r:id="rId10"/>
    <p:sldId id="267" r:id="rId11"/>
    <p:sldId id="268" r:id="rId12"/>
    <p:sldId id="269" r:id="rId13"/>
    <p:sldId id="270" r:id="rId14"/>
    <p:sldId id="271" r:id="rId15"/>
    <p:sldId id="273" r:id="rId16"/>
    <p:sldId id="275" r:id="rId17"/>
    <p:sldId id="276" r:id="rId18"/>
    <p:sldId id="277" r:id="rId19"/>
    <p:sldId id="278" r:id="rId20"/>
    <p:sldId id="272"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72077" autoAdjust="0"/>
  </p:normalViewPr>
  <p:slideViewPr>
    <p:cSldViewPr snapToGrid="0">
      <p:cViewPr varScale="1">
        <p:scale>
          <a:sx n="74" d="100"/>
          <a:sy n="74" d="100"/>
        </p:scale>
        <p:origin x="177"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7T01:29:32.346"/>
    </inkml:context>
    <inkml:brush xml:id="br0">
      <inkml:brushProperty name="width" value="0.1" units="cm"/>
      <inkml:brushProperty name="height" value="0.1" units="cm"/>
      <inkml:brushProperty name="color" value="#AE198D"/>
      <inkml:brushProperty name="inkEffects" value="galaxy"/>
      <inkml:brushProperty name="anchorX" value="-63192.09375"/>
      <inkml:brushProperty name="anchorY" value="-2111.4812"/>
      <inkml:brushProperty name="scaleFactor" value="0.5"/>
    </inkml:brush>
  </inkml:definitions>
  <inkml:trace contextRef="#ctx0" brushRef="#br0">2 3217 2304,'0'0'0,"-1"-1"1152,0-4-747,1 0 401,1 0-385,-1 0 165,0 1-202,3-3 128,1 0-117,2-2 106,1 1-255,4 0 36,0-1-170,2-2 187,3-1 85,0-1-21,2-4 133,1-3-256,2-1-32,2-4 37,2-3 48,0-2-90,0-2-43,1-1-64,3-3 11,2-1-86,2-3-16,3 0 38,1-1-54,1-1 17,-2 2 68,-1 1 17,-3 0 37,-2 0-192,1-1 21,-1 0 22,0-1 58,0 0-90,-1-1 32,0 1 26,1 0-10,1 3-107,0 1 106,3 2 1,0 1 74,2-2-53,1 1-16,1-1 43,0-1 21,2-1-117,2 2 37,2-1-54,1 2 12,1 0 68,0 1-20,2-2 84,-1 1 17,2 0-150,0 0 86,0 1-32,0 0 5,-1 1 0,0 2 74,-2 1-58,-2 1-16,-3 2-69,-1 1 53,-2 0 16,-1 1-5,1-1 5,1 0 0,2-1 0,2 1 0,2 0 0,1 0 74,0 1-132,1-1 42,1 1 21,1 0-10,1 0 5,1 0 74,1 1-58,2-1-16,1 0 43,1 0-54,1-2-95,0 0 100,-1 0 1,1 0 0,-2 1 5,-2 1 0,-2 0 0,-3 0 0,0-2 0,-1 0 0,0-2 0,0 1 0,1 0 0,3 1 0,2 1 0,1 0 0,1 2 0,1 2 0,3 2-112,3 2 106,4 1 76,4 0 15,3 1-144,1-3 86,0-1-32,-4-1 5,-4-2 0,-5 0 0,-4 2-112,-5-1 106,-3 2 1,-1 0 74,-2 1-53,0 3-16,0 3 43,0 1 21,1 2-117,1 1 37,3 2-54,1 1 12,3 0 68,2-1 54,3 2-48,2-1 96,2 1-176,4 1 54,0 2 15,0 3-10,-2 2 5,-3 2 0,-1 2-112,-3 1 106,-1 0 1,-1 1 74,1 0-53,1-2-16,5-1 43,3-4-54,5-2 17,5-3-6,7 0 0,4 0 74,6 2-58,2 3-16,1 2-69,-2 2 53,0 0 91,-1-2 85,-1 1 245,2 1 16,5 0-245,3 3-64,4 2-69,4 4-38,3 3 1,0 3-6,0 0-112,-3 1 106,-3-2 76,1-1 15,-1 0-144,4-2 86,3 0-32,4 0 5,4 1 0,2 1 0,-1 1-112,-4 1 106,-5 2 1,-6 0 0,-4 1 79,1-1 17,-3 1-150,1-2 11,1-1 27,2-2 58,2-1-15,0 0-28,-1-1 49,-3-1-54,-3 2 17,-6 1-6,-6 3-112,-2 1 106,-3 1 1,1-1 74,1 0-53,4-2-16,4 1 43,3 1 21,3 1-117,1 0 37,0 1 21,-4 2-10,-5 1-107,-6 3 106,-5-1 1,-3 0 74,-1-2-53,1-1-16,1-1 43,3-1-54,6 0 17,5 0 68,3 0 278,3 0 112,1 2-272,1 1 27,-6 3-166,-4-1 70,-4-1-107,-3 1 101,1-1-181,1-2 54,3 2 15,5 1-10,5 1 5,4 0 0,4 2 0,1-1 0,-2 2 0,-5 0 0,-5-1-112,-5 2 106,-1 2 1,-2 0 0,4 0 79,2-3 17,5-2-150,4-3 86,6-2-107,4-2 27,2-1 63,-1-3-20,-3-1 84,-4-1 17,-2-2-150,-3 0 11,2 1 102,3 0-1,5 2 6,5-1-70,2 1 59,2-2-59,0 0 17,-3 0-6,-1-3-112,-2 0 106,0 0 1,3 0 0,4 3 5,4 3 74,6 3-132,0 6 42,2 4 21,-2 4-10,0 2 5,0 0 0,6-1 0,3 0 0,6-1 0,3-2 74,-1-2 353,-5-3 53,-6-4-251,-6-3-90,0-3-22,-3-3-15,1 0-44,-1-3-63,1-3 53,-2-2 16,-3-4 181,-6-4 102,-5-4-166,-7 0-10,-5-1-75,-4 0-102,-6 2-52,-2 3 42,-4 3 16,-1 4 69,-4 4-53,-1 2 96,-3 1-1744,0-1-282,5-5-2486,5-6-715,4-8 3121,-17-3-28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3206F-00AA-4920-8A55-ECDA1E07813F}" type="datetimeFigureOut">
              <a:rPr lang="en-CA" smtClean="0"/>
              <a:t>2019-04-09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9C20B-A484-4C7A-A50E-5A19F39AC566}" type="slidenum">
              <a:rPr lang="en-CA" smtClean="0"/>
              <a:t>‹#›</a:t>
            </a:fld>
            <a:endParaRPr lang="en-CA"/>
          </a:p>
        </p:txBody>
      </p:sp>
    </p:spTree>
    <p:extLst>
      <p:ext uri="{BB962C8B-B14F-4D97-AF65-F5344CB8AC3E}">
        <p14:creationId xmlns:p14="http://schemas.microsoft.com/office/powerpoint/2010/main" val="2045720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everybody, the topic of my presentation is MOT using particle filters, my project is based on the paper Robust tracking by detection using a detector confidence particle filter by </a:t>
            </a:r>
            <a:r>
              <a:rPr lang="en-CA" dirty="0" err="1"/>
              <a:t>Breitenstein</a:t>
            </a:r>
            <a:r>
              <a:rPr lang="en-CA" dirty="0"/>
              <a:t>, their paper was originally presented in the ICCV conference in 2009</a:t>
            </a:r>
          </a:p>
        </p:txBody>
      </p:sp>
      <p:sp>
        <p:nvSpPr>
          <p:cNvPr id="4" name="Slide Number Placeholder 3"/>
          <p:cNvSpPr>
            <a:spLocks noGrp="1"/>
          </p:cNvSpPr>
          <p:nvPr>
            <p:ph type="sldNum" sz="quarter" idx="5"/>
          </p:nvPr>
        </p:nvSpPr>
        <p:spPr/>
        <p:txBody>
          <a:bodyPr/>
          <a:lstStyle/>
          <a:p>
            <a:fld id="{9159C20B-A484-4C7A-A50E-5A19F39AC566}" type="slidenum">
              <a:rPr lang="en-CA" smtClean="0"/>
              <a:t>1</a:t>
            </a:fld>
            <a:endParaRPr lang="en-CA"/>
          </a:p>
        </p:txBody>
      </p:sp>
    </p:spTree>
    <p:extLst>
      <p:ext uri="{BB962C8B-B14F-4D97-AF65-F5344CB8AC3E}">
        <p14:creationId xmlns:p14="http://schemas.microsoft.com/office/powerpoint/2010/main" val="578114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here is the detail of how multiple object tracking is done using particle filters </a:t>
            </a:r>
          </a:p>
          <a:p>
            <a:r>
              <a:rPr lang="en-CA" dirty="0"/>
              <a:t>First an individual particle filter is representing a individual track, the particle state is the position of the object and the x, y direction speed</a:t>
            </a:r>
          </a:p>
          <a:p>
            <a:r>
              <a:rPr lang="en-CA" dirty="0"/>
              <a:t>At each frame, we run an object detector and then we assign the detections to tracks(particle filters) greedily, MAP!! , the similarity score of a track and detection is calculated as follow, the </a:t>
            </a:r>
            <a:r>
              <a:rPr lang="en-CA" dirty="0" err="1"/>
              <a:t>gataing</a:t>
            </a:r>
            <a:r>
              <a:rPr lang="en-CA" dirty="0"/>
              <a:t> function g is the probability of the size and position of the detection given the size and position of the track, we used zero mean gaussians to evaluate these. the stuff in the </a:t>
            </a:r>
            <a:r>
              <a:rPr lang="en-US" altLang="zh-CN" dirty="0"/>
              <a:t>brackets </a:t>
            </a:r>
            <a:r>
              <a:rPr lang="zh-CN" altLang="en-US" dirty="0"/>
              <a:t> </a:t>
            </a:r>
            <a:r>
              <a:rPr lang="en-CA" altLang="zh-CN" dirty="0"/>
              <a:t>compares the appearance of the tracker and the detection as well as the individual particles’ location with the detection’s location</a:t>
            </a:r>
            <a:endParaRPr lang="en-CA" dirty="0"/>
          </a:p>
        </p:txBody>
      </p:sp>
      <p:sp>
        <p:nvSpPr>
          <p:cNvPr id="4" name="Slide Number Placeholder 3"/>
          <p:cNvSpPr>
            <a:spLocks noGrp="1"/>
          </p:cNvSpPr>
          <p:nvPr>
            <p:ph type="sldNum" sz="quarter" idx="5"/>
          </p:nvPr>
        </p:nvSpPr>
        <p:spPr/>
        <p:txBody>
          <a:bodyPr/>
          <a:lstStyle/>
          <a:p>
            <a:fld id="{9159C20B-A484-4C7A-A50E-5A19F39AC566}" type="slidenum">
              <a:rPr lang="en-CA" smtClean="0"/>
              <a:t>10</a:t>
            </a:fld>
            <a:endParaRPr lang="en-CA"/>
          </a:p>
        </p:txBody>
      </p:sp>
    </p:spTree>
    <p:extLst>
      <p:ext uri="{BB962C8B-B14F-4D97-AF65-F5344CB8AC3E}">
        <p14:creationId xmlns:p14="http://schemas.microsoft.com/office/powerpoint/2010/main" val="3154644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the </a:t>
            </a:r>
            <a:r>
              <a:rPr lang="en-CA" dirty="0" err="1"/>
              <a:t>pfs</a:t>
            </a:r>
            <a:r>
              <a:rPr lang="en-CA" dirty="0"/>
              <a:t> received the detection at this frame, here is how the paper calculates the observation likelihood weights. For each particles, the weights is the detection position probability calculated by a zero mean gaussian function plus the detection confidence, plus the appearance </a:t>
            </a:r>
            <a:r>
              <a:rPr lang="en-CA" dirty="0" err="1"/>
              <a:t>comparence</a:t>
            </a:r>
            <a:r>
              <a:rPr lang="en-CA" dirty="0"/>
              <a:t> between the particle and the detection, this is carried out by a boosted binary classifier online for each object.</a:t>
            </a:r>
          </a:p>
        </p:txBody>
      </p:sp>
      <p:sp>
        <p:nvSpPr>
          <p:cNvPr id="4" name="Slide Number Placeholder 3"/>
          <p:cNvSpPr>
            <a:spLocks noGrp="1"/>
          </p:cNvSpPr>
          <p:nvPr>
            <p:ph type="sldNum" sz="quarter" idx="5"/>
          </p:nvPr>
        </p:nvSpPr>
        <p:spPr/>
        <p:txBody>
          <a:bodyPr/>
          <a:lstStyle/>
          <a:p>
            <a:fld id="{9159C20B-A484-4C7A-A50E-5A19F39AC566}" type="slidenum">
              <a:rPr lang="en-CA" smtClean="0"/>
              <a:t>11</a:t>
            </a:fld>
            <a:endParaRPr lang="en-CA"/>
          </a:p>
        </p:txBody>
      </p:sp>
    </p:spTree>
    <p:extLst>
      <p:ext uri="{BB962C8B-B14F-4D97-AF65-F5344CB8AC3E}">
        <p14:creationId xmlns:p14="http://schemas.microsoft.com/office/powerpoint/2010/main" val="3312571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the motion model used for each particle, the current position is approximated by the previous location plus the previous speed plus the gaussian random noise</a:t>
            </a:r>
          </a:p>
          <a:p>
            <a:r>
              <a:rPr lang="en-CA" dirty="0"/>
              <a:t>The current speed is modeled as the previous speed plus random gaussian noise.</a:t>
            </a:r>
          </a:p>
          <a:p>
            <a:r>
              <a:rPr lang="en-CA" dirty="0"/>
              <a:t>The initial position is the first detection’s location, the initial speed direction is from the boundary the object appears to the opposite boundary</a:t>
            </a:r>
          </a:p>
        </p:txBody>
      </p:sp>
      <p:sp>
        <p:nvSpPr>
          <p:cNvPr id="4" name="Slide Number Placeholder 3"/>
          <p:cNvSpPr>
            <a:spLocks noGrp="1"/>
          </p:cNvSpPr>
          <p:nvPr>
            <p:ph type="sldNum" sz="quarter" idx="5"/>
          </p:nvPr>
        </p:nvSpPr>
        <p:spPr/>
        <p:txBody>
          <a:bodyPr/>
          <a:lstStyle/>
          <a:p>
            <a:fld id="{9159C20B-A484-4C7A-A50E-5A19F39AC566}" type="slidenum">
              <a:rPr lang="en-CA" smtClean="0"/>
              <a:t>12</a:t>
            </a:fld>
            <a:endParaRPr lang="en-CA"/>
          </a:p>
        </p:txBody>
      </p:sp>
    </p:spTree>
    <p:extLst>
      <p:ext uri="{BB962C8B-B14F-4D97-AF65-F5344CB8AC3E}">
        <p14:creationId xmlns:p14="http://schemas.microsoft.com/office/powerpoint/2010/main" val="829899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are some implementation details, the size of the object is not recorded in the particles state, only the position and speed, this is the design choice of the paper, the size is calculated by the running average of the last four assigned detections.</a:t>
            </a:r>
          </a:p>
          <a:p>
            <a:r>
              <a:rPr lang="en-CA" dirty="0"/>
              <a:t>In my implementation, I used a </a:t>
            </a:r>
            <a:r>
              <a:rPr lang="en-CA" dirty="0" err="1"/>
              <a:t>odifferent</a:t>
            </a:r>
            <a:r>
              <a:rPr lang="en-CA" dirty="0"/>
              <a:t> object detector and appearance model, and I changed the likelihood weights calculations a little bit</a:t>
            </a:r>
          </a:p>
          <a:p>
            <a:r>
              <a:rPr lang="en-CA" dirty="0"/>
              <a:t>There are three assumptions being made in the paper, A person should only </a:t>
            </a:r>
            <a:r>
              <a:rPr lang="en-CA" dirty="0" err="1"/>
              <a:t>beable</a:t>
            </a:r>
            <a:r>
              <a:rPr lang="en-CA" dirty="0"/>
              <a:t> to walk into or out of the view from the side of the frame, not coming out from a building in the middle of the frame, that is also how tracks are initialization and termination are determined</a:t>
            </a:r>
          </a:p>
          <a:p>
            <a:r>
              <a:rPr lang="en-CA" dirty="0"/>
              <a:t>We used a simple motion model so we assume the motion to be smooth</a:t>
            </a:r>
          </a:p>
        </p:txBody>
      </p:sp>
      <p:sp>
        <p:nvSpPr>
          <p:cNvPr id="4" name="Slide Number Placeholder 3"/>
          <p:cNvSpPr>
            <a:spLocks noGrp="1"/>
          </p:cNvSpPr>
          <p:nvPr>
            <p:ph type="sldNum" sz="quarter" idx="5"/>
          </p:nvPr>
        </p:nvSpPr>
        <p:spPr/>
        <p:txBody>
          <a:bodyPr/>
          <a:lstStyle/>
          <a:p>
            <a:fld id="{9159C20B-A484-4C7A-A50E-5A19F39AC566}" type="slidenum">
              <a:rPr lang="en-CA" smtClean="0"/>
              <a:t>13</a:t>
            </a:fld>
            <a:endParaRPr lang="en-CA"/>
          </a:p>
        </p:txBody>
      </p:sp>
    </p:spTree>
    <p:extLst>
      <p:ext uri="{BB962C8B-B14F-4D97-AF65-F5344CB8AC3E}">
        <p14:creationId xmlns:p14="http://schemas.microsoft.com/office/powerpoint/2010/main" val="3259773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project I compares both the faster </a:t>
            </a:r>
            <a:r>
              <a:rPr lang="en-CA" dirty="0" err="1"/>
              <a:t>rcnn</a:t>
            </a:r>
            <a:r>
              <a:rPr lang="en-CA" dirty="0"/>
              <a:t> based object detector and the HOG SVM detector model, both detectors are being applied to the frame out of the box, so there is no training and fine tuning involved. </a:t>
            </a:r>
          </a:p>
          <a:p>
            <a:r>
              <a:rPr lang="en-CA" dirty="0"/>
              <a:t>As shown below the Open</a:t>
            </a:r>
            <a:r>
              <a:rPr lang="en-US" altLang="zh-CN" dirty="0"/>
              <a:t>CV pedestrian detector is not doing as good a job as the faster RCNN detector from </a:t>
            </a:r>
            <a:r>
              <a:rPr lang="en-US" altLang="zh-CN" dirty="0" err="1"/>
              <a:t>tensorflow</a:t>
            </a:r>
            <a:r>
              <a:rPr lang="en-US" altLang="zh-CN" dirty="0"/>
              <a:t>, which is pretrained on the COCO dataset. The COCO has 80 object classes, in this project I only extracted the detections that has the label person</a:t>
            </a:r>
            <a:endParaRPr lang="en-CA" dirty="0"/>
          </a:p>
        </p:txBody>
      </p:sp>
      <p:sp>
        <p:nvSpPr>
          <p:cNvPr id="4" name="Slide Number Placeholder 3"/>
          <p:cNvSpPr>
            <a:spLocks noGrp="1"/>
          </p:cNvSpPr>
          <p:nvPr>
            <p:ph type="sldNum" sz="quarter" idx="5"/>
          </p:nvPr>
        </p:nvSpPr>
        <p:spPr/>
        <p:txBody>
          <a:bodyPr/>
          <a:lstStyle/>
          <a:p>
            <a:fld id="{9159C20B-A484-4C7A-A50E-5A19F39AC566}" type="slidenum">
              <a:rPr lang="en-CA" smtClean="0"/>
              <a:t>14</a:t>
            </a:fld>
            <a:endParaRPr lang="en-CA"/>
          </a:p>
        </p:txBody>
      </p:sp>
    </p:spTree>
    <p:extLst>
      <p:ext uri="{BB962C8B-B14F-4D97-AF65-F5344CB8AC3E}">
        <p14:creationId xmlns:p14="http://schemas.microsoft.com/office/powerpoint/2010/main" val="332761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the paper they used a boosted binary classifier, the goal of the classifier is to classifier whether a bounding box image has the same identity as this class or not. Since the appearance observation model is </a:t>
            </a:r>
            <a:r>
              <a:rPr lang="en-CA" dirty="0" err="1"/>
              <a:t>nither</a:t>
            </a:r>
            <a:r>
              <a:rPr lang="en-CA" dirty="0"/>
              <a:t> the focus of the original paper nor this project. I used a simple two part HSV histogram model instead. This model is inspired by Okuma’s paper on tracking, which it split the detection bounding box in the middle, and compare the upper part and lower part individually.</a:t>
            </a:r>
          </a:p>
          <a:p>
            <a:endParaRPr lang="en-CA" dirty="0"/>
          </a:p>
        </p:txBody>
      </p:sp>
      <p:sp>
        <p:nvSpPr>
          <p:cNvPr id="4" name="Slide Number Placeholder 3"/>
          <p:cNvSpPr>
            <a:spLocks noGrp="1"/>
          </p:cNvSpPr>
          <p:nvPr>
            <p:ph type="sldNum" sz="quarter" idx="5"/>
          </p:nvPr>
        </p:nvSpPr>
        <p:spPr/>
        <p:txBody>
          <a:bodyPr/>
          <a:lstStyle/>
          <a:p>
            <a:fld id="{9159C20B-A484-4C7A-A50E-5A19F39AC566}" type="slidenum">
              <a:rPr lang="en-CA" smtClean="0"/>
              <a:t>15</a:t>
            </a:fld>
            <a:endParaRPr lang="en-CA"/>
          </a:p>
        </p:txBody>
      </p:sp>
    </p:spTree>
    <p:extLst>
      <p:ext uri="{BB962C8B-B14F-4D97-AF65-F5344CB8AC3E}">
        <p14:creationId xmlns:p14="http://schemas.microsoft.com/office/powerpoint/2010/main" val="87940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testing was done on the PETS 2009 dataset,</a:t>
            </a:r>
          </a:p>
        </p:txBody>
      </p:sp>
      <p:sp>
        <p:nvSpPr>
          <p:cNvPr id="4" name="Slide Number Placeholder 3"/>
          <p:cNvSpPr>
            <a:spLocks noGrp="1"/>
          </p:cNvSpPr>
          <p:nvPr>
            <p:ph type="sldNum" sz="quarter" idx="5"/>
          </p:nvPr>
        </p:nvSpPr>
        <p:spPr/>
        <p:txBody>
          <a:bodyPr/>
          <a:lstStyle/>
          <a:p>
            <a:fld id="{9159C20B-A484-4C7A-A50E-5A19F39AC566}" type="slidenum">
              <a:rPr lang="en-CA" smtClean="0"/>
              <a:t>16</a:t>
            </a:fld>
            <a:endParaRPr lang="en-CA"/>
          </a:p>
        </p:txBody>
      </p:sp>
    </p:spTree>
    <p:extLst>
      <p:ext uri="{BB962C8B-B14F-4D97-AF65-F5344CB8AC3E}">
        <p14:creationId xmlns:p14="http://schemas.microsoft.com/office/powerpoint/2010/main" val="974217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Most widely used scoring matrix, it does not exist when the paper was published</a:t>
            </a:r>
          </a:p>
          <a:p>
            <a:r>
              <a:rPr lang="en-US" b="1" dirty="0"/>
              <a:t>most widely used metric to evaluate a tracker’s performance. The main reason for this is its expressiveness as it combines three sources of errors defined above:</a:t>
            </a:r>
          </a:p>
          <a:p>
            <a:r>
              <a:rPr lang="en-US" b="1" dirty="0"/>
              <a:t>MOTA</a:t>
            </a:r>
            <a:endParaRPr lang="en-CA" b="1" dirty="0"/>
          </a:p>
          <a:p>
            <a:r>
              <a:rPr lang="en-CA" dirty="0"/>
              <a:t>MOTP</a:t>
            </a:r>
          </a:p>
          <a:p>
            <a:r>
              <a:rPr lang="en-CA" sz="1200" dirty="0"/>
              <a:t>, d denotes the intersection over union between the tracking output bounding box and the ground truth bounding box, and c is the number of correctly tracked objects</a:t>
            </a:r>
            <a:endParaRPr lang="en-CA" dirty="0"/>
          </a:p>
        </p:txBody>
      </p:sp>
      <p:sp>
        <p:nvSpPr>
          <p:cNvPr id="4" name="Slide Number Placeholder 3"/>
          <p:cNvSpPr>
            <a:spLocks noGrp="1"/>
          </p:cNvSpPr>
          <p:nvPr>
            <p:ph type="sldNum" sz="quarter" idx="5"/>
          </p:nvPr>
        </p:nvSpPr>
        <p:spPr/>
        <p:txBody>
          <a:bodyPr/>
          <a:lstStyle/>
          <a:p>
            <a:fld id="{9159C20B-A484-4C7A-A50E-5A19F39AC566}" type="slidenum">
              <a:rPr lang="en-CA" smtClean="0"/>
              <a:t>17</a:t>
            </a:fld>
            <a:endParaRPr lang="en-CA"/>
          </a:p>
        </p:txBody>
      </p:sp>
    </p:spTree>
    <p:extLst>
      <p:ext uri="{BB962C8B-B14F-4D97-AF65-F5344CB8AC3E}">
        <p14:creationId xmlns:p14="http://schemas.microsoft.com/office/powerpoint/2010/main" val="209251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MOTP out performs their original work by a large margin probably because the better detector that is being used. And My MOTA score is also better than the original work , this could also because there is less errors in my detector which makes the observation the pf receive less noisy, and the calculation of the likelihood calculation more </a:t>
            </a:r>
            <a:r>
              <a:rPr lang="en-CA" dirty="0" err="1"/>
              <a:t>accruate</a:t>
            </a:r>
            <a:endParaRPr lang="en-CA" dirty="0"/>
          </a:p>
        </p:txBody>
      </p:sp>
      <p:sp>
        <p:nvSpPr>
          <p:cNvPr id="4" name="Slide Number Placeholder 3"/>
          <p:cNvSpPr>
            <a:spLocks noGrp="1"/>
          </p:cNvSpPr>
          <p:nvPr>
            <p:ph type="sldNum" sz="quarter" idx="5"/>
          </p:nvPr>
        </p:nvSpPr>
        <p:spPr/>
        <p:txBody>
          <a:bodyPr/>
          <a:lstStyle/>
          <a:p>
            <a:fld id="{9159C20B-A484-4C7A-A50E-5A19F39AC566}" type="slidenum">
              <a:rPr lang="en-CA" smtClean="0"/>
              <a:t>18</a:t>
            </a:fld>
            <a:endParaRPr lang="en-CA"/>
          </a:p>
        </p:txBody>
      </p:sp>
    </p:spTree>
    <p:extLst>
      <p:ext uri="{BB962C8B-B14F-4D97-AF65-F5344CB8AC3E}">
        <p14:creationId xmlns:p14="http://schemas.microsoft.com/office/powerpoint/2010/main" val="2691212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disadvantage of this model is the </a:t>
            </a:r>
            <a:r>
              <a:rPr lang="en-CA" dirty="0" err="1"/>
              <a:t>markovian</a:t>
            </a:r>
            <a:r>
              <a:rPr lang="en-CA" dirty="0"/>
              <a:t> assumption, we assumed the current state only depends on the last state, but in real world, all past states can have a impact on the current state, for example we can determine the acceleration and more accurate velocity if we can look further back.</a:t>
            </a:r>
          </a:p>
          <a:p>
            <a:r>
              <a:rPr lang="en-CA" dirty="0"/>
              <a:t>The second disadvantage is the assumption made in the motion model,</a:t>
            </a:r>
          </a:p>
          <a:p>
            <a:r>
              <a:rPr lang="en-CA" dirty="0"/>
              <a:t>There are also some advantages, first it is an online method, which means the model only relies on the past information, this  </a:t>
            </a:r>
            <a:r>
              <a:rPr lang="en-CA" dirty="0" err="1"/>
              <a:t>properity</a:t>
            </a:r>
            <a:r>
              <a:rPr lang="en-CA" dirty="0"/>
              <a:t> enables it to be used in many applications</a:t>
            </a:r>
          </a:p>
          <a:p>
            <a:r>
              <a:rPr lang="en-CA" dirty="0"/>
              <a:t>‘</a:t>
            </a:r>
          </a:p>
        </p:txBody>
      </p:sp>
      <p:sp>
        <p:nvSpPr>
          <p:cNvPr id="4" name="Slide Number Placeholder 3"/>
          <p:cNvSpPr>
            <a:spLocks noGrp="1"/>
          </p:cNvSpPr>
          <p:nvPr>
            <p:ph type="sldNum" sz="quarter" idx="5"/>
          </p:nvPr>
        </p:nvSpPr>
        <p:spPr/>
        <p:txBody>
          <a:bodyPr/>
          <a:lstStyle/>
          <a:p>
            <a:fld id="{9159C20B-A484-4C7A-A50E-5A19F39AC566}" type="slidenum">
              <a:rPr lang="en-CA" smtClean="0"/>
              <a:t>19</a:t>
            </a:fld>
            <a:endParaRPr lang="en-CA"/>
          </a:p>
        </p:txBody>
      </p:sp>
    </p:spTree>
    <p:extLst>
      <p:ext uri="{BB962C8B-B14F-4D97-AF65-F5344CB8AC3E}">
        <p14:creationId xmlns:p14="http://schemas.microsoft.com/office/powerpoint/2010/main" val="89421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let’s define the multiple object tracking problem</a:t>
            </a:r>
          </a:p>
          <a:p>
            <a:r>
              <a:rPr lang="en-CA" dirty="0"/>
              <a:t>given</a:t>
            </a:r>
          </a:p>
          <a:p>
            <a:r>
              <a:rPr lang="en-CA" dirty="0"/>
              <a:t>The ill-</a:t>
            </a:r>
            <a:r>
              <a:rPr lang="en-CA" dirty="0" err="1"/>
              <a:t>poseness</a:t>
            </a:r>
            <a:r>
              <a:rPr lang="en-CA" dirty="0"/>
              <a:t> comes from occlusions, for example a person walk behind a wall, there is no  unique solution of the object’s state, because the information is lost behind the wall, </a:t>
            </a:r>
          </a:p>
        </p:txBody>
      </p:sp>
      <p:sp>
        <p:nvSpPr>
          <p:cNvPr id="4" name="Slide Number Placeholder 3"/>
          <p:cNvSpPr>
            <a:spLocks noGrp="1"/>
          </p:cNvSpPr>
          <p:nvPr>
            <p:ph type="sldNum" sz="quarter" idx="5"/>
          </p:nvPr>
        </p:nvSpPr>
        <p:spPr/>
        <p:txBody>
          <a:bodyPr/>
          <a:lstStyle/>
          <a:p>
            <a:fld id="{9159C20B-A484-4C7A-A50E-5A19F39AC566}" type="slidenum">
              <a:rPr lang="en-CA" smtClean="0"/>
              <a:t>2</a:t>
            </a:fld>
            <a:endParaRPr lang="en-CA"/>
          </a:p>
        </p:txBody>
      </p:sp>
    </p:spTree>
    <p:extLst>
      <p:ext uri="{BB962C8B-B14F-4D97-AF65-F5344CB8AC3E}">
        <p14:creationId xmlns:p14="http://schemas.microsoft.com/office/powerpoint/2010/main" val="3566302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Obiviously</a:t>
            </a:r>
            <a:r>
              <a:rPr lang="en-CA" dirty="0"/>
              <a:t> object tracking is useful, Here are a few real world applications of object tracking. First sport analytics, tracking player’s location in the gameplay video can help us understand the game better. Visual surveillance, it is where the government around the world spend million’s of dollars, or at least in my home country, and autonomous driving </a:t>
            </a:r>
            <a:r>
              <a:rPr lang="en-CA" dirty="0" err="1"/>
              <a:t>viechale</a:t>
            </a:r>
            <a:r>
              <a:rPr lang="en-CA" dirty="0"/>
              <a:t> </a:t>
            </a:r>
          </a:p>
        </p:txBody>
      </p:sp>
      <p:sp>
        <p:nvSpPr>
          <p:cNvPr id="4" name="Slide Number Placeholder 3"/>
          <p:cNvSpPr>
            <a:spLocks noGrp="1"/>
          </p:cNvSpPr>
          <p:nvPr>
            <p:ph type="sldNum" sz="quarter" idx="5"/>
          </p:nvPr>
        </p:nvSpPr>
        <p:spPr/>
        <p:txBody>
          <a:bodyPr/>
          <a:lstStyle/>
          <a:p>
            <a:fld id="{9159C20B-A484-4C7A-A50E-5A19F39AC566}" type="slidenum">
              <a:rPr lang="en-CA" smtClean="0"/>
              <a:t>3</a:t>
            </a:fld>
            <a:endParaRPr lang="en-CA"/>
          </a:p>
        </p:txBody>
      </p:sp>
    </p:spTree>
    <p:extLst>
      <p:ext uri="{BB962C8B-B14F-4D97-AF65-F5344CB8AC3E}">
        <p14:creationId xmlns:p14="http://schemas.microsoft.com/office/powerpoint/2010/main" val="486599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also plenty of other methods that are being used to do multiple object </a:t>
            </a:r>
            <a:r>
              <a:rPr lang="en-CA" dirty="0" err="1"/>
              <a:t>trackin</a:t>
            </a:r>
            <a:r>
              <a:rPr lang="en-CA" dirty="0"/>
              <a:t>, for example recurrent net, reinforcement learning and graphical method, you can read the paper I suggested on your own if you are interested  </a:t>
            </a:r>
          </a:p>
        </p:txBody>
      </p:sp>
      <p:sp>
        <p:nvSpPr>
          <p:cNvPr id="4" name="Slide Number Placeholder 3"/>
          <p:cNvSpPr>
            <a:spLocks noGrp="1"/>
          </p:cNvSpPr>
          <p:nvPr>
            <p:ph type="sldNum" sz="quarter" idx="5"/>
          </p:nvPr>
        </p:nvSpPr>
        <p:spPr/>
        <p:txBody>
          <a:bodyPr/>
          <a:lstStyle/>
          <a:p>
            <a:fld id="{9159C20B-A484-4C7A-A50E-5A19F39AC566}" type="slidenum">
              <a:rPr lang="en-CA" smtClean="0"/>
              <a:t>4</a:t>
            </a:fld>
            <a:endParaRPr lang="en-CA"/>
          </a:p>
        </p:txBody>
      </p:sp>
    </p:spTree>
    <p:extLst>
      <p:ext uri="{BB962C8B-B14F-4D97-AF65-F5344CB8AC3E}">
        <p14:creationId xmlns:p14="http://schemas.microsoft.com/office/powerpoint/2010/main" val="273878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what is a particle filter</a:t>
            </a:r>
            <a:r>
              <a:rPr lang="zh-CN" altLang="en-US" dirty="0"/>
              <a:t>？</a:t>
            </a:r>
            <a:endParaRPr lang="en-CA"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goal is to estimate the Posterior distributions of Markov Process, given some noisy observations, in our case, for MOT the noise observations are the object detections, and the posterior distribution is a identity’s state being a certain size and location given 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particle filter can be decomposed into four steps, </a:t>
            </a:r>
          </a:p>
          <a:p>
            <a:pPr marL="514350" indent="-514350">
              <a:buAutoNum type="arabicPeriod"/>
            </a:pPr>
            <a:r>
              <a:rPr lang="en-CA" dirty="0"/>
              <a:t> Use a set of particles to represent the posterior distribution</a:t>
            </a:r>
          </a:p>
          <a:p>
            <a:pPr marL="514350" indent="-514350">
              <a:buAutoNum type="arabicPeriod"/>
            </a:pPr>
            <a:r>
              <a:rPr lang="en-CA" dirty="0"/>
              <a:t>Propagate particles using the transition model</a:t>
            </a:r>
          </a:p>
          <a:p>
            <a:pPr marL="0" indent="0">
              <a:buNone/>
            </a:pPr>
            <a:r>
              <a:rPr lang="en-CA" dirty="0"/>
              <a:t>In this project we assume a constant motion model, and we assume the object is moving from the side it appears to the opposite side initially</a:t>
            </a:r>
          </a:p>
          <a:p>
            <a:pPr marL="514350" indent="-514350">
              <a:buAutoNum type="arabicPeriod"/>
            </a:pPr>
            <a:r>
              <a:rPr lang="en-US" altLang="zh-CN" dirty="0"/>
              <a:t>Given an observation of next state, each particle has a likelihood weight</a:t>
            </a:r>
          </a:p>
          <a:p>
            <a:pPr marL="514350" indent="-514350">
              <a:buAutoNum type="arabicPeriod"/>
            </a:pPr>
            <a:r>
              <a:rPr lang="en-CA" altLang="zh-CN" dirty="0"/>
              <a:t>Resample particles according to the likelihood weights, and we get the new set of particles to represent the posterior for next state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Those steps will be discussed in detail in later slides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 you can see in the equation below, the posterior distribution can be approximated by the sum of the likelihood weight of each particles, which is the probability of the observation given the particle’s state times the product of the motion model which is the probability of end up at certain state given previous state and the posterior estimation of previous state</a:t>
            </a:r>
          </a:p>
          <a:p>
            <a:endParaRPr lang="en-CA" dirty="0"/>
          </a:p>
        </p:txBody>
      </p:sp>
      <p:sp>
        <p:nvSpPr>
          <p:cNvPr id="4" name="Slide Number Placeholder 3"/>
          <p:cNvSpPr>
            <a:spLocks noGrp="1"/>
          </p:cNvSpPr>
          <p:nvPr>
            <p:ph type="sldNum" sz="quarter" idx="5"/>
          </p:nvPr>
        </p:nvSpPr>
        <p:spPr/>
        <p:txBody>
          <a:bodyPr/>
          <a:lstStyle/>
          <a:p>
            <a:fld id="{9159C20B-A484-4C7A-A50E-5A19F39AC566}" type="slidenum">
              <a:rPr lang="en-CA" smtClean="0"/>
              <a:t>5</a:t>
            </a:fld>
            <a:endParaRPr lang="en-CA"/>
          </a:p>
        </p:txBody>
      </p:sp>
    </p:spTree>
    <p:extLst>
      <p:ext uri="{BB962C8B-B14F-4D97-AF65-F5344CB8AC3E}">
        <p14:creationId xmlns:p14="http://schemas.microsoft.com/office/powerpoint/2010/main" val="826710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here you can see the density of the samples represents the density of the posterior,</a:t>
            </a:r>
          </a:p>
          <a:p>
            <a:r>
              <a:rPr lang="en-CA" dirty="0"/>
              <a:t>Lets assume this is an estimation of last state given observations until last state</a:t>
            </a:r>
          </a:p>
        </p:txBody>
      </p:sp>
      <p:sp>
        <p:nvSpPr>
          <p:cNvPr id="4" name="Slide Number Placeholder 3"/>
          <p:cNvSpPr>
            <a:spLocks noGrp="1"/>
          </p:cNvSpPr>
          <p:nvPr>
            <p:ph type="sldNum" sz="quarter" idx="5"/>
          </p:nvPr>
        </p:nvSpPr>
        <p:spPr/>
        <p:txBody>
          <a:bodyPr/>
          <a:lstStyle/>
          <a:p>
            <a:fld id="{9159C20B-A484-4C7A-A50E-5A19F39AC566}" type="slidenum">
              <a:rPr lang="en-CA" smtClean="0"/>
              <a:t>6</a:t>
            </a:fld>
            <a:endParaRPr lang="en-CA"/>
          </a:p>
        </p:txBody>
      </p:sp>
    </p:spTree>
    <p:extLst>
      <p:ext uri="{BB962C8B-B14F-4D97-AF65-F5344CB8AC3E}">
        <p14:creationId xmlns:p14="http://schemas.microsoft.com/office/powerpoint/2010/main" val="3921585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then we apply an motion model to the previous states estimated by previous observations, as mentioned before the motion model is the probability of an object </a:t>
            </a:r>
            <a:r>
              <a:rPr lang="en-CA" dirty="0" err="1"/>
              <a:t>endup</a:t>
            </a:r>
            <a:r>
              <a:rPr lang="en-CA" dirty="0"/>
              <a:t> at a certain state given previous state</a:t>
            </a:r>
          </a:p>
        </p:txBody>
      </p:sp>
      <p:sp>
        <p:nvSpPr>
          <p:cNvPr id="4" name="Slide Number Placeholder 3"/>
          <p:cNvSpPr>
            <a:spLocks noGrp="1"/>
          </p:cNvSpPr>
          <p:nvPr>
            <p:ph type="sldNum" sz="quarter" idx="5"/>
          </p:nvPr>
        </p:nvSpPr>
        <p:spPr/>
        <p:txBody>
          <a:bodyPr/>
          <a:lstStyle/>
          <a:p>
            <a:fld id="{9159C20B-A484-4C7A-A50E-5A19F39AC566}" type="slidenum">
              <a:rPr lang="en-CA" smtClean="0"/>
              <a:t>7</a:t>
            </a:fld>
            <a:endParaRPr lang="en-CA"/>
          </a:p>
        </p:txBody>
      </p:sp>
    </p:spTree>
    <p:extLst>
      <p:ext uri="{BB962C8B-B14F-4D97-AF65-F5344CB8AC3E}">
        <p14:creationId xmlns:p14="http://schemas.microsoft.com/office/powerpoint/2010/main" val="2045785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this step we received a new observation perhaps a detection, and we can then calculate the likelihood of each particle’s state estimation, and reward the particles that is doing a good job a bigger weight, and naturally the likelihood probability can serve as the particle weight</a:t>
            </a:r>
          </a:p>
        </p:txBody>
      </p:sp>
      <p:sp>
        <p:nvSpPr>
          <p:cNvPr id="4" name="Slide Number Placeholder 3"/>
          <p:cNvSpPr>
            <a:spLocks noGrp="1"/>
          </p:cNvSpPr>
          <p:nvPr>
            <p:ph type="sldNum" sz="quarter" idx="5"/>
          </p:nvPr>
        </p:nvSpPr>
        <p:spPr/>
        <p:txBody>
          <a:bodyPr/>
          <a:lstStyle/>
          <a:p>
            <a:fld id="{9159C20B-A484-4C7A-A50E-5A19F39AC566}" type="slidenum">
              <a:rPr lang="en-CA" smtClean="0"/>
              <a:t>8</a:t>
            </a:fld>
            <a:endParaRPr lang="en-CA"/>
          </a:p>
        </p:txBody>
      </p:sp>
    </p:spTree>
    <p:extLst>
      <p:ext uri="{BB962C8B-B14F-4D97-AF65-F5344CB8AC3E}">
        <p14:creationId xmlns:p14="http://schemas.microsoft.com/office/powerpoint/2010/main" val="121661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Then we resample according to the weight assigned at previous step, and we can then reset the weight to even weight since the density of the samples are a reflection of the weighted,</a:t>
            </a:r>
            <a:r>
              <a:rPr lang="zh-CN" altLang="en-US" dirty="0"/>
              <a:t> </a:t>
            </a:r>
            <a:r>
              <a:rPr lang="en-CA" altLang="zh-CN" dirty="0"/>
              <a:t>then</a:t>
            </a:r>
            <a:r>
              <a:rPr lang="zh-CN" altLang="en-US" dirty="0"/>
              <a:t> </a:t>
            </a:r>
            <a:r>
              <a:rPr lang="en-CA" altLang="zh-CN" dirty="0"/>
              <a:t>we</a:t>
            </a:r>
            <a:r>
              <a:rPr lang="zh-CN" altLang="en-US" dirty="0"/>
              <a:t> </a:t>
            </a:r>
            <a:r>
              <a:rPr lang="en-CA" altLang="zh-CN" dirty="0"/>
              <a:t>can</a:t>
            </a:r>
            <a:r>
              <a:rPr lang="zh-CN" altLang="en-US" dirty="0"/>
              <a:t> </a:t>
            </a:r>
            <a:r>
              <a:rPr lang="en-CA" altLang="zh-CN" dirty="0"/>
              <a:t>get a new posterior distribution function from those particles</a:t>
            </a:r>
            <a:endParaRPr lang="en-CA" dirty="0"/>
          </a:p>
        </p:txBody>
      </p:sp>
      <p:sp>
        <p:nvSpPr>
          <p:cNvPr id="4" name="Slide Number Placeholder 3"/>
          <p:cNvSpPr>
            <a:spLocks noGrp="1"/>
          </p:cNvSpPr>
          <p:nvPr>
            <p:ph type="sldNum" sz="quarter" idx="5"/>
          </p:nvPr>
        </p:nvSpPr>
        <p:spPr/>
        <p:txBody>
          <a:bodyPr/>
          <a:lstStyle/>
          <a:p>
            <a:fld id="{9159C20B-A484-4C7A-A50E-5A19F39AC566}" type="slidenum">
              <a:rPr lang="en-CA" smtClean="0"/>
              <a:t>9</a:t>
            </a:fld>
            <a:endParaRPr lang="en-CA"/>
          </a:p>
        </p:txBody>
      </p:sp>
    </p:spTree>
    <p:extLst>
      <p:ext uri="{BB962C8B-B14F-4D97-AF65-F5344CB8AC3E}">
        <p14:creationId xmlns:p14="http://schemas.microsoft.com/office/powerpoint/2010/main" val="652816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BF38-FEC4-4132-9E89-2923CFB654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A7C5BF3-201D-4D1C-83A9-31BC7036D9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2BF1153-136D-4C61-9FCD-C16144BA1CB6}"/>
              </a:ext>
            </a:extLst>
          </p:cNvPr>
          <p:cNvSpPr>
            <a:spLocks noGrp="1"/>
          </p:cNvSpPr>
          <p:nvPr>
            <p:ph type="dt" sz="half" idx="10"/>
          </p:nvPr>
        </p:nvSpPr>
        <p:spPr/>
        <p:txBody>
          <a:bodyPr/>
          <a:lstStyle/>
          <a:p>
            <a:fld id="{BF71C5F2-7F02-4F8C-8B7B-8A70488BAF16}" type="datetimeFigureOut">
              <a:rPr lang="en-CA" smtClean="0"/>
              <a:t>2019-04-09</a:t>
            </a:fld>
            <a:endParaRPr lang="en-CA"/>
          </a:p>
        </p:txBody>
      </p:sp>
      <p:sp>
        <p:nvSpPr>
          <p:cNvPr id="5" name="Footer Placeholder 4">
            <a:extLst>
              <a:ext uri="{FF2B5EF4-FFF2-40B4-BE49-F238E27FC236}">
                <a16:creationId xmlns:a16="http://schemas.microsoft.com/office/drawing/2014/main" id="{6E150069-B681-432A-A0FE-D583790593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85A13E6-569C-41D1-919E-D14CAE230BAA}"/>
              </a:ext>
            </a:extLst>
          </p:cNvPr>
          <p:cNvSpPr>
            <a:spLocks noGrp="1"/>
          </p:cNvSpPr>
          <p:nvPr>
            <p:ph type="sldNum" sz="quarter" idx="12"/>
          </p:nvPr>
        </p:nvSpPr>
        <p:spPr/>
        <p:txBody>
          <a:bodyPr/>
          <a:lstStyle/>
          <a:p>
            <a:fld id="{06A0E794-0FBB-47D8-8144-6C4854627521}" type="slidenum">
              <a:rPr lang="en-CA" smtClean="0"/>
              <a:t>‹#›</a:t>
            </a:fld>
            <a:endParaRPr lang="en-CA"/>
          </a:p>
        </p:txBody>
      </p:sp>
    </p:spTree>
    <p:extLst>
      <p:ext uri="{BB962C8B-B14F-4D97-AF65-F5344CB8AC3E}">
        <p14:creationId xmlns:p14="http://schemas.microsoft.com/office/powerpoint/2010/main" val="367272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92334-2432-486D-BE7B-F6C4360A90C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73C214A-680F-4D17-BCF5-328AF62A69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3FCF4B-C8EE-4F07-813B-84CE76AC9210}"/>
              </a:ext>
            </a:extLst>
          </p:cNvPr>
          <p:cNvSpPr>
            <a:spLocks noGrp="1"/>
          </p:cNvSpPr>
          <p:nvPr>
            <p:ph type="dt" sz="half" idx="10"/>
          </p:nvPr>
        </p:nvSpPr>
        <p:spPr/>
        <p:txBody>
          <a:bodyPr/>
          <a:lstStyle/>
          <a:p>
            <a:fld id="{BF71C5F2-7F02-4F8C-8B7B-8A70488BAF16}" type="datetimeFigureOut">
              <a:rPr lang="en-CA" smtClean="0"/>
              <a:t>2019-04-09</a:t>
            </a:fld>
            <a:endParaRPr lang="en-CA"/>
          </a:p>
        </p:txBody>
      </p:sp>
      <p:sp>
        <p:nvSpPr>
          <p:cNvPr id="5" name="Footer Placeholder 4">
            <a:extLst>
              <a:ext uri="{FF2B5EF4-FFF2-40B4-BE49-F238E27FC236}">
                <a16:creationId xmlns:a16="http://schemas.microsoft.com/office/drawing/2014/main" id="{03A0D514-22B7-4271-87B2-E6F6E9B9101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6E97E97-81D9-48B4-A3F2-42597AC52686}"/>
              </a:ext>
            </a:extLst>
          </p:cNvPr>
          <p:cNvSpPr>
            <a:spLocks noGrp="1"/>
          </p:cNvSpPr>
          <p:nvPr>
            <p:ph type="sldNum" sz="quarter" idx="12"/>
          </p:nvPr>
        </p:nvSpPr>
        <p:spPr/>
        <p:txBody>
          <a:bodyPr/>
          <a:lstStyle/>
          <a:p>
            <a:fld id="{06A0E794-0FBB-47D8-8144-6C4854627521}" type="slidenum">
              <a:rPr lang="en-CA" smtClean="0"/>
              <a:t>‹#›</a:t>
            </a:fld>
            <a:endParaRPr lang="en-CA"/>
          </a:p>
        </p:txBody>
      </p:sp>
    </p:spTree>
    <p:extLst>
      <p:ext uri="{BB962C8B-B14F-4D97-AF65-F5344CB8AC3E}">
        <p14:creationId xmlns:p14="http://schemas.microsoft.com/office/powerpoint/2010/main" val="3482353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8D4D55-3C84-4AC9-981B-EB633E6ED0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0528A6-74E9-425A-8462-649E41B37A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86BC7B-7259-407E-A869-7E1AC6F091DB}"/>
              </a:ext>
            </a:extLst>
          </p:cNvPr>
          <p:cNvSpPr>
            <a:spLocks noGrp="1"/>
          </p:cNvSpPr>
          <p:nvPr>
            <p:ph type="dt" sz="half" idx="10"/>
          </p:nvPr>
        </p:nvSpPr>
        <p:spPr/>
        <p:txBody>
          <a:bodyPr/>
          <a:lstStyle/>
          <a:p>
            <a:fld id="{BF71C5F2-7F02-4F8C-8B7B-8A70488BAF16}" type="datetimeFigureOut">
              <a:rPr lang="en-CA" smtClean="0"/>
              <a:t>2019-04-09</a:t>
            </a:fld>
            <a:endParaRPr lang="en-CA"/>
          </a:p>
        </p:txBody>
      </p:sp>
      <p:sp>
        <p:nvSpPr>
          <p:cNvPr id="5" name="Footer Placeholder 4">
            <a:extLst>
              <a:ext uri="{FF2B5EF4-FFF2-40B4-BE49-F238E27FC236}">
                <a16:creationId xmlns:a16="http://schemas.microsoft.com/office/drawing/2014/main" id="{CE55571D-BCCE-4169-9F96-9FE2609589B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F1FEE39-E739-47DD-BB22-80AF45D33890}"/>
              </a:ext>
            </a:extLst>
          </p:cNvPr>
          <p:cNvSpPr>
            <a:spLocks noGrp="1"/>
          </p:cNvSpPr>
          <p:nvPr>
            <p:ph type="sldNum" sz="quarter" idx="12"/>
          </p:nvPr>
        </p:nvSpPr>
        <p:spPr/>
        <p:txBody>
          <a:bodyPr/>
          <a:lstStyle/>
          <a:p>
            <a:fld id="{06A0E794-0FBB-47D8-8144-6C4854627521}" type="slidenum">
              <a:rPr lang="en-CA" smtClean="0"/>
              <a:t>‹#›</a:t>
            </a:fld>
            <a:endParaRPr lang="en-CA"/>
          </a:p>
        </p:txBody>
      </p:sp>
    </p:spTree>
    <p:extLst>
      <p:ext uri="{BB962C8B-B14F-4D97-AF65-F5344CB8AC3E}">
        <p14:creationId xmlns:p14="http://schemas.microsoft.com/office/powerpoint/2010/main" val="250181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25E37-1261-4D58-96D0-7BAA7B6DD91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55D4574-8E15-4685-8B79-908C507501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7E4ABD-E54B-444B-98F4-A9CD6A114267}"/>
              </a:ext>
            </a:extLst>
          </p:cNvPr>
          <p:cNvSpPr>
            <a:spLocks noGrp="1"/>
          </p:cNvSpPr>
          <p:nvPr>
            <p:ph type="dt" sz="half" idx="10"/>
          </p:nvPr>
        </p:nvSpPr>
        <p:spPr/>
        <p:txBody>
          <a:bodyPr/>
          <a:lstStyle/>
          <a:p>
            <a:fld id="{BF71C5F2-7F02-4F8C-8B7B-8A70488BAF16}" type="datetimeFigureOut">
              <a:rPr lang="en-CA" smtClean="0"/>
              <a:t>2019-04-09</a:t>
            </a:fld>
            <a:endParaRPr lang="en-CA"/>
          </a:p>
        </p:txBody>
      </p:sp>
      <p:sp>
        <p:nvSpPr>
          <p:cNvPr id="5" name="Footer Placeholder 4">
            <a:extLst>
              <a:ext uri="{FF2B5EF4-FFF2-40B4-BE49-F238E27FC236}">
                <a16:creationId xmlns:a16="http://schemas.microsoft.com/office/drawing/2014/main" id="{FC61CC72-7610-4FF5-B8D8-D28A5DF15E8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9A9D38F-6E67-45DC-8190-330D3015B02C}"/>
              </a:ext>
            </a:extLst>
          </p:cNvPr>
          <p:cNvSpPr>
            <a:spLocks noGrp="1"/>
          </p:cNvSpPr>
          <p:nvPr>
            <p:ph type="sldNum" sz="quarter" idx="12"/>
          </p:nvPr>
        </p:nvSpPr>
        <p:spPr/>
        <p:txBody>
          <a:bodyPr/>
          <a:lstStyle/>
          <a:p>
            <a:fld id="{06A0E794-0FBB-47D8-8144-6C4854627521}" type="slidenum">
              <a:rPr lang="en-CA" smtClean="0"/>
              <a:t>‹#›</a:t>
            </a:fld>
            <a:endParaRPr lang="en-CA"/>
          </a:p>
        </p:txBody>
      </p:sp>
    </p:spTree>
    <p:extLst>
      <p:ext uri="{BB962C8B-B14F-4D97-AF65-F5344CB8AC3E}">
        <p14:creationId xmlns:p14="http://schemas.microsoft.com/office/powerpoint/2010/main" val="29625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8BAC-ED8C-4763-8E0D-B58BC6108F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594B616-CFCD-421B-8D60-D0B5F96790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FD1E12-9976-4981-92EA-3566AD850B90}"/>
              </a:ext>
            </a:extLst>
          </p:cNvPr>
          <p:cNvSpPr>
            <a:spLocks noGrp="1"/>
          </p:cNvSpPr>
          <p:nvPr>
            <p:ph type="dt" sz="half" idx="10"/>
          </p:nvPr>
        </p:nvSpPr>
        <p:spPr/>
        <p:txBody>
          <a:bodyPr/>
          <a:lstStyle/>
          <a:p>
            <a:fld id="{BF71C5F2-7F02-4F8C-8B7B-8A70488BAF16}" type="datetimeFigureOut">
              <a:rPr lang="en-CA" smtClean="0"/>
              <a:t>2019-04-09</a:t>
            </a:fld>
            <a:endParaRPr lang="en-CA"/>
          </a:p>
        </p:txBody>
      </p:sp>
      <p:sp>
        <p:nvSpPr>
          <p:cNvPr id="5" name="Footer Placeholder 4">
            <a:extLst>
              <a:ext uri="{FF2B5EF4-FFF2-40B4-BE49-F238E27FC236}">
                <a16:creationId xmlns:a16="http://schemas.microsoft.com/office/drawing/2014/main" id="{69102BCD-C10C-411D-939E-4896076860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1F2751-1EBB-405A-B85D-3ECDDB471993}"/>
              </a:ext>
            </a:extLst>
          </p:cNvPr>
          <p:cNvSpPr>
            <a:spLocks noGrp="1"/>
          </p:cNvSpPr>
          <p:nvPr>
            <p:ph type="sldNum" sz="quarter" idx="12"/>
          </p:nvPr>
        </p:nvSpPr>
        <p:spPr/>
        <p:txBody>
          <a:bodyPr/>
          <a:lstStyle/>
          <a:p>
            <a:fld id="{06A0E794-0FBB-47D8-8144-6C4854627521}" type="slidenum">
              <a:rPr lang="en-CA" smtClean="0"/>
              <a:t>‹#›</a:t>
            </a:fld>
            <a:endParaRPr lang="en-CA"/>
          </a:p>
        </p:txBody>
      </p:sp>
    </p:spTree>
    <p:extLst>
      <p:ext uri="{BB962C8B-B14F-4D97-AF65-F5344CB8AC3E}">
        <p14:creationId xmlns:p14="http://schemas.microsoft.com/office/powerpoint/2010/main" val="232320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27985-FD61-4F66-963B-8C9A125A2B1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7C1E690-014B-4B5D-B657-CB3BB3BB28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F3D1797-2FD9-4FC4-BF48-623EF07213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97C45E7-BFE5-4A54-820C-D1CAC6C37623}"/>
              </a:ext>
            </a:extLst>
          </p:cNvPr>
          <p:cNvSpPr>
            <a:spLocks noGrp="1"/>
          </p:cNvSpPr>
          <p:nvPr>
            <p:ph type="dt" sz="half" idx="10"/>
          </p:nvPr>
        </p:nvSpPr>
        <p:spPr/>
        <p:txBody>
          <a:bodyPr/>
          <a:lstStyle/>
          <a:p>
            <a:fld id="{BF71C5F2-7F02-4F8C-8B7B-8A70488BAF16}" type="datetimeFigureOut">
              <a:rPr lang="en-CA" smtClean="0"/>
              <a:t>2019-04-09</a:t>
            </a:fld>
            <a:endParaRPr lang="en-CA"/>
          </a:p>
        </p:txBody>
      </p:sp>
      <p:sp>
        <p:nvSpPr>
          <p:cNvPr id="6" name="Footer Placeholder 5">
            <a:extLst>
              <a:ext uri="{FF2B5EF4-FFF2-40B4-BE49-F238E27FC236}">
                <a16:creationId xmlns:a16="http://schemas.microsoft.com/office/drawing/2014/main" id="{F6A4238A-FE1D-476A-9A59-6FD7A15CAF2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DA8D185-5378-4B1A-8215-F2C62115A924}"/>
              </a:ext>
            </a:extLst>
          </p:cNvPr>
          <p:cNvSpPr>
            <a:spLocks noGrp="1"/>
          </p:cNvSpPr>
          <p:nvPr>
            <p:ph type="sldNum" sz="quarter" idx="12"/>
          </p:nvPr>
        </p:nvSpPr>
        <p:spPr/>
        <p:txBody>
          <a:bodyPr/>
          <a:lstStyle/>
          <a:p>
            <a:fld id="{06A0E794-0FBB-47D8-8144-6C4854627521}" type="slidenum">
              <a:rPr lang="en-CA" smtClean="0"/>
              <a:t>‹#›</a:t>
            </a:fld>
            <a:endParaRPr lang="en-CA"/>
          </a:p>
        </p:txBody>
      </p:sp>
    </p:spTree>
    <p:extLst>
      <p:ext uri="{BB962C8B-B14F-4D97-AF65-F5344CB8AC3E}">
        <p14:creationId xmlns:p14="http://schemas.microsoft.com/office/powerpoint/2010/main" val="41354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2941-84CB-460F-9F59-05AA40A79E9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4554B54-510F-4F09-A5E3-D3A0258412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F88E84-DDE0-4E85-9A14-77937AEA23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E5FB904-A062-49DD-8E86-ECCA95DE3E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52B95-66F0-443D-AE00-3A8907EABF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D71BF8C-6A08-43A6-A329-78ADE3780CD5}"/>
              </a:ext>
            </a:extLst>
          </p:cNvPr>
          <p:cNvSpPr>
            <a:spLocks noGrp="1"/>
          </p:cNvSpPr>
          <p:nvPr>
            <p:ph type="dt" sz="half" idx="10"/>
          </p:nvPr>
        </p:nvSpPr>
        <p:spPr/>
        <p:txBody>
          <a:bodyPr/>
          <a:lstStyle/>
          <a:p>
            <a:fld id="{BF71C5F2-7F02-4F8C-8B7B-8A70488BAF16}" type="datetimeFigureOut">
              <a:rPr lang="en-CA" smtClean="0"/>
              <a:t>2019-04-09</a:t>
            </a:fld>
            <a:endParaRPr lang="en-CA"/>
          </a:p>
        </p:txBody>
      </p:sp>
      <p:sp>
        <p:nvSpPr>
          <p:cNvPr id="8" name="Footer Placeholder 7">
            <a:extLst>
              <a:ext uri="{FF2B5EF4-FFF2-40B4-BE49-F238E27FC236}">
                <a16:creationId xmlns:a16="http://schemas.microsoft.com/office/drawing/2014/main" id="{C26E8821-6405-40ED-9A5A-CC6F7C20C0D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784E932-6142-4462-A83B-C698A53C338F}"/>
              </a:ext>
            </a:extLst>
          </p:cNvPr>
          <p:cNvSpPr>
            <a:spLocks noGrp="1"/>
          </p:cNvSpPr>
          <p:nvPr>
            <p:ph type="sldNum" sz="quarter" idx="12"/>
          </p:nvPr>
        </p:nvSpPr>
        <p:spPr/>
        <p:txBody>
          <a:bodyPr/>
          <a:lstStyle/>
          <a:p>
            <a:fld id="{06A0E794-0FBB-47D8-8144-6C4854627521}" type="slidenum">
              <a:rPr lang="en-CA" smtClean="0"/>
              <a:t>‹#›</a:t>
            </a:fld>
            <a:endParaRPr lang="en-CA"/>
          </a:p>
        </p:txBody>
      </p:sp>
    </p:spTree>
    <p:extLst>
      <p:ext uri="{BB962C8B-B14F-4D97-AF65-F5344CB8AC3E}">
        <p14:creationId xmlns:p14="http://schemas.microsoft.com/office/powerpoint/2010/main" val="579729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F789-9D87-4886-BFE9-0A0100AA64E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72DDAA2-28F1-492E-8066-BCD6B2D0178E}"/>
              </a:ext>
            </a:extLst>
          </p:cNvPr>
          <p:cNvSpPr>
            <a:spLocks noGrp="1"/>
          </p:cNvSpPr>
          <p:nvPr>
            <p:ph type="dt" sz="half" idx="10"/>
          </p:nvPr>
        </p:nvSpPr>
        <p:spPr/>
        <p:txBody>
          <a:bodyPr/>
          <a:lstStyle/>
          <a:p>
            <a:fld id="{BF71C5F2-7F02-4F8C-8B7B-8A70488BAF16}" type="datetimeFigureOut">
              <a:rPr lang="en-CA" smtClean="0"/>
              <a:t>2019-04-09</a:t>
            </a:fld>
            <a:endParaRPr lang="en-CA"/>
          </a:p>
        </p:txBody>
      </p:sp>
      <p:sp>
        <p:nvSpPr>
          <p:cNvPr id="4" name="Footer Placeholder 3">
            <a:extLst>
              <a:ext uri="{FF2B5EF4-FFF2-40B4-BE49-F238E27FC236}">
                <a16:creationId xmlns:a16="http://schemas.microsoft.com/office/drawing/2014/main" id="{3A927022-B4C4-4845-93C8-2D6AEC4A772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840C62E-ABEA-4695-A052-D33D8138BF0B}"/>
              </a:ext>
            </a:extLst>
          </p:cNvPr>
          <p:cNvSpPr>
            <a:spLocks noGrp="1"/>
          </p:cNvSpPr>
          <p:nvPr>
            <p:ph type="sldNum" sz="quarter" idx="12"/>
          </p:nvPr>
        </p:nvSpPr>
        <p:spPr/>
        <p:txBody>
          <a:bodyPr/>
          <a:lstStyle/>
          <a:p>
            <a:fld id="{06A0E794-0FBB-47D8-8144-6C4854627521}" type="slidenum">
              <a:rPr lang="en-CA" smtClean="0"/>
              <a:t>‹#›</a:t>
            </a:fld>
            <a:endParaRPr lang="en-CA"/>
          </a:p>
        </p:txBody>
      </p:sp>
    </p:spTree>
    <p:extLst>
      <p:ext uri="{BB962C8B-B14F-4D97-AF65-F5344CB8AC3E}">
        <p14:creationId xmlns:p14="http://schemas.microsoft.com/office/powerpoint/2010/main" val="248040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3A549-DB39-46CE-AD9D-E9D04DEF8787}"/>
              </a:ext>
            </a:extLst>
          </p:cNvPr>
          <p:cNvSpPr>
            <a:spLocks noGrp="1"/>
          </p:cNvSpPr>
          <p:nvPr>
            <p:ph type="dt" sz="half" idx="10"/>
          </p:nvPr>
        </p:nvSpPr>
        <p:spPr/>
        <p:txBody>
          <a:bodyPr/>
          <a:lstStyle/>
          <a:p>
            <a:fld id="{BF71C5F2-7F02-4F8C-8B7B-8A70488BAF16}" type="datetimeFigureOut">
              <a:rPr lang="en-CA" smtClean="0"/>
              <a:t>2019-04-09</a:t>
            </a:fld>
            <a:endParaRPr lang="en-CA"/>
          </a:p>
        </p:txBody>
      </p:sp>
      <p:sp>
        <p:nvSpPr>
          <p:cNvPr id="3" name="Footer Placeholder 2">
            <a:extLst>
              <a:ext uri="{FF2B5EF4-FFF2-40B4-BE49-F238E27FC236}">
                <a16:creationId xmlns:a16="http://schemas.microsoft.com/office/drawing/2014/main" id="{FE135A09-51C3-46F8-890E-184C7803E3A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A681C34-747B-42A8-82D5-B87F5B1FF64C}"/>
              </a:ext>
            </a:extLst>
          </p:cNvPr>
          <p:cNvSpPr>
            <a:spLocks noGrp="1"/>
          </p:cNvSpPr>
          <p:nvPr>
            <p:ph type="sldNum" sz="quarter" idx="12"/>
          </p:nvPr>
        </p:nvSpPr>
        <p:spPr/>
        <p:txBody>
          <a:bodyPr/>
          <a:lstStyle/>
          <a:p>
            <a:fld id="{06A0E794-0FBB-47D8-8144-6C4854627521}" type="slidenum">
              <a:rPr lang="en-CA" smtClean="0"/>
              <a:t>‹#›</a:t>
            </a:fld>
            <a:endParaRPr lang="en-CA"/>
          </a:p>
        </p:txBody>
      </p:sp>
    </p:spTree>
    <p:extLst>
      <p:ext uri="{BB962C8B-B14F-4D97-AF65-F5344CB8AC3E}">
        <p14:creationId xmlns:p14="http://schemas.microsoft.com/office/powerpoint/2010/main" val="77428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F66B-231D-4A55-BF0F-0189F5348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64E8C4B-DB2E-4CCD-AE56-54C98AE4C2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CCA2340-9300-435D-A851-925331F5B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CD064A-47E6-4355-80CF-F291094B31E8}"/>
              </a:ext>
            </a:extLst>
          </p:cNvPr>
          <p:cNvSpPr>
            <a:spLocks noGrp="1"/>
          </p:cNvSpPr>
          <p:nvPr>
            <p:ph type="dt" sz="half" idx="10"/>
          </p:nvPr>
        </p:nvSpPr>
        <p:spPr/>
        <p:txBody>
          <a:bodyPr/>
          <a:lstStyle/>
          <a:p>
            <a:fld id="{BF71C5F2-7F02-4F8C-8B7B-8A70488BAF16}" type="datetimeFigureOut">
              <a:rPr lang="en-CA" smtClean="0"/>
              <a:t>2019-04-09</a:t>
            </a:fld>
            <a:endParaRPr lang="en-CA"/>
          </a:p>
        </p:txBody>
      </p:sp>
      <p:sp>
        <p:nvSpPr>
          <p:cNvPr id="6" name="Footer Placeholder 5">
            <a:extLst>
              <a:ext uri="{FF2B5EF4-FFF2-40B4-BE49-F238E27FC236}">
                <a16:creationId xmlns:a16="http://schemas.microsoft.com/office/drawing/2014/main" id="{A058A5E7-EF4C-4F54-919C-8181EE7DF61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2862E63-861A-495B-A28E-74252722EB10}"/>
              </a:ext>
            </a:extLst>
          </p:cNvPr>
          <p:cNvSpPr>
            <a:spLocks noGrp="1"/>
          </p:cNvSpPr>
          <p:nvPr>
            <p:ph type="sldNum" sz="quarter" idx="12"/>
          </p:nvPr>
        </p:nvSpPr>
        <p:spPr/>
        <p:txBody>
          <a:bodyPr/>
          <a:lstStyle/>
          <a:p>
            <a:fld id="{06A0E794-0FBB-47D8-8144-6C4854627521}" type="slidenum">
              <a:rPr lang="en-CA" smtClean="0"/>
              <a:t>‹#›</a:t>
            </a:fld>
            <a:endParaRPr lang="en-CA"/>
          </a:p>
        </p:txBody>
      </p:sp>
    </p:spTree>
    <p:extLst>
      <p:ext uri="{BB962C8B-B14F-4D97-AF65-F5344CB8AC3E}">
        <p14:creationId xmlns:p14="http://schemas.microsoft.com/office/powerpoint/2010/main" val="113749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E975-1D42-4DCA-9127-D3D73107E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0CE0C41-4094-46CB-AD2B-21D3150F81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543D46B-BABF-4643-AC96-99D3D9E4A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BC3A79-153D-4372-B023-2CD88CB30406}"/>
              </a:ext>
            </a:extLst>
          </p:cNvPr>
          <p:cNvSpPr>
            <a:spLocks noGrp="1"/>
          </p:cNvSpPr>
          <p:nvPr>
            <p:ph type="dt" sz="half" idx="10"/>
          </p:nvPr>
        </p:nvSpPr>
        <p:spPr/>
        <p:txBody>
          <a:bodyPr/>
          <a:lstStyle/>
          <a:p>
            <a:fld id="{BF71C5F2-7F02-4F8C-8B7B-8A70488BAF16}" type="datetimeFigureOut">
              <a:rPr lang="en-CA" smtClean="0"/>
              <a:t>2019-04-09</a:t>
            </a:fld>
            <a:endParaRPr lang="en-CA"/>
          </a:p>
        </p:txBody>
      </p:sp>
      <p:sp>
        <p:nvSpPr>
          <p:cNvPr id="6" name="Footer Placeholder 5">
            <a:extLst>
              <a:ext uri="{FF2B5EF4-FFF2-40B4-BE49-F238E27FC236}">
                <a16:creationId xmlns:a16="http://schemas.microsoft.com/office/drawing/2014/main" id="{00BDB0B8-D078-4AEB-9AC9-A0E949DB4D8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0E5A2EF-F7E9-402C-BEDC-3B318BFFBCB4}"/>
              </a:ext>
            </a:extLst>
          </p:cNvPr>
          <p:cNvSpPr>
            <a:spLocks noGrp="1"/>
          </p:cNvSpPr>
          <p:nvPr>
            <p:ph type="sldNum" sz="quarter" idx="12"/>
          </p:nvPr>
        </p:nvSpPr>
        <p:spPr/>
        <p:txBody>
          <a:bodyPr/>
          <a:lstStyle/>
          <a:p>
            <a:fld id="{06A0E794-0FBB-47D8-8144-6C4854627521}" type="slidenum">
              <a:rPr lang="en-CA" smtClean="0"/>
              <a:t>‹#›</a:t>
            </a:fld>
            <a:endParaRPr lang="en-CA"/>
          </a:p>
        </p:txBody>
      </p:sp>
    </p:spTree>
    <p:extLst>
      <p:ext uri="{BB962C8B-B14F-4D97-AF65-F5344CB8AC3E}">
        <p14:creationId xmlns:p14="http://schemas.microsoft.com/office/powerpoint/2010/main" val="265549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F9866-2650-43D1-A2C3-182819B170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7F0C24B-ACE3-4156-AC8D-075AFD0E68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84F0DC-F37B-4C34-9375-29DB9A400C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71C5F2-7F02-4F8C-8B7B-8A70488BAF16}" type="datetimeFigureOut">
              <a:rPr lang="en-CA" smtClean="0"/>
              <a:t>2019-04-09</a:t>
            </a:fld>
            <a:endParaRPr lang="en-CA"/>
          </a:p>
        </p:txBody>
      </p:sp>
      <p:sp>
        <p:nvSpPr>
          <p:cNvPr id="5" name="Footer Placeholder 4">
            <a:extLst>
              <a:ext uri="{FF2B5EF4-FFF2-40B4-BE49-F238E27FC236}">
                <a16:creationId xmlns:a16="http://schemas.microsoft.com/office/drawing/2014/main" id="{AADD5232-8488-4568-8193-8123028F0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013DF1B-D166-4259-AC18-F77DFFB147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0E794-0FBB-47D8-8144-6C4854627521}" type="slidenum">
              <a:rPr lang="en-CA" smtClean="0"/>
              <a:t>‹#›</a:t>
            </a:fld>
            <a:endParaRPr lang="en-CA"/>
          </a:p>
        </p:txBody>
      </p:sp>
    </p:spTree>
    <p:extLst>
      <p:ext uri="{BB962C8B-B14F-4D97-AF65-F5344CB8AC3E}">
        <p14:creationId xmlns:p14="http://schemas.microsoft.com/office/powerpoint/2010/main" val="3820188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lzN18y_z6HQ&amp;t=475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lzN18y_z6HQ&amp;t=475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youtube.com/watch?v=lzN18y_z6HQ&amp;t=475s" TargetMode="External"/><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hyperlink" Target="https://www.youtube.com/watch?v=lzN18y_z6HQ&amp;t=475s"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A762-C163-444E-B6F1-2999894CE899}"/>
              </a:ext>
            </a:extLst>
          </p:cNvPr>
          <p:cNvSpPr>
            <a:spLocks noGrp="1"/>
          </p:cNvSpPr>
          <p:nvPr>
            <p:ph type="ctrTitle"/>
          </p:nvPr>
        </p:nvSpPr>
        <p:spPr>
          <a:xfrm>
            <a:off x="1524000" y="1047750"/>
            <a:ext cx="9144000" cy="1938338"/>
          </a:xfrm>
        </p:spPr>
        <p:txBody>
          <a:bodyPr/>
          <a:lstStyle/>
          <a:p>
            <a:r>
              <a:rPr lang="en-CA" dirty="0"/>
              <a:t>Multiple Object Tracking Using Particle Filters</a:t>
            </a:r>
          </a:p>
        </p:txBody>
      </p:sp>
      <p:sp>
        <p:nvSpPr>
          <p:cNvPr id="3" name="Subtitle 2">
            <a:extLst>
              <a:ext uri="{FF2B5EF4-FFF2-40B4-BE49-F238E27FC236}">
                <a16:creationId xmlns:a16="http://schemas.microsoft.com/office/drawing/2014/main" id="{730C4D45-AE94-4D25-BDAA-3CEEF31F8832}"/>
              </a:ext>
            </a:extLst>
          </p:cNvPr>
          <p:cNvSpPr>
            <a:spLocks noGrp="1"/>
          </p:cNvSpPr>
          <p:nvPr>
            <p:ph type="subTitle" idx="1"/>
          </p:nvPr>
        </p:nvSpPr>
        <p:spPr>
          <a:xfrm>
            <a:off x="1524000" y="3602038"/>
            <a:ext cx="9144000" cy="2819082"/>
          </a:xfrm>
        </p:spPr>
        <p:txBody>
          <a:bodyPr/>
          <a:lstStyle/>
          <a:p>
            <a:pPr algn="l"/>
            <a:r>
              <a:rPr lang="en-CA" dirty="0"/>
              <a:t>Paper : </a:t>
            </a:r>
            <a:r>
              <a:rPr lang="en-US" dirty="0"/>
              <a:t>Robust Tracking-by-Detection using a Detector Confidence Particle Filter</a:t>
            </a:r>
          </a:p>
          <a:p>
            <a:pPr algn="l"/>
            <a:r>
              <a:rPr lang="en-US" dirty="0"/>
              <a:t>Authors: Michael D. </a:t>
            </a:r>
            <a:r>
              <a:rPr lang="en-US" dirty="0" err="1"/>
              <a:t>Breitenstein</a:t>
            </a:r>
            <a:r>
              <a:rPr lang="en-US" dirty="0"/>
              <a:t>, Fabian Reichlin, Bastian </a:t>
            </a:r>
            <a:r>
              <a:rPr lang="en-US" dirty="0" err="1"/>
              <a:t>Leibe</a:t>
            </a:r>
            <a:r>
              <a:rPr lang="en-US" dirty="0"/>
              <a:t>, Esther Koller-Meier, Luc Van </a:t>
            </a:r>
            <a:r>
              <a:rPr lang="en-US" dirty="0" err="1"/>
              <a:t>Gool</a:t>
            </a:r>
            <a:endParaRPr lang="en-US" dirty="0"/>
          </a:p>
          <a:p>
            <a:pPr algn="l"/>
            <a:r>
              <a:rPr lang="en-CA" dirty="0"/>
              <a:t>Conference: </a:t>
            </a:r>
            <a:r>
              <a:rPr lang="en-US" dirty="0"/>
              <a:t>2009 IEEE 12th International Conference on Computer Vision (ICCV)</a:t>
            </a:r>
            <a:endParaRPr lang="en-CA" dirty="0"/>
          </a:p>
        </p:txBody>
      </p:sp>
    </p:spTree>
    <p:extLst>
      <p:ext uri="{BB962C8B-B14F-4D97-AF65-F5344CB8AC3E}">
        <p14:creationId xmlns:p14="http://schemas.microsoft.com/office/powerpoint/2010/main" val="303606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91687-181D-4E56-8C75-8CF7C231C721}"/>
              </a:ext>
            </a:extLst>
          </p:cNvPr>
          <p:cNvSpPr>
            <a:spLocks noGrp="1"/>
          </p:cNvSpPr>
          <p:nvPr>
            <p:ph type="title"/>
          </p:nvPr>
        </p:nvSpPr>
        <p:spPr>
          <a:xfrm>
            <a:off x="838200" y="104566"/>
            <a:ext cx="10515600" cy="1325563"/>
          </a:xfrm>
        </p:spPr>
        <p:txBody>
          <a:bodyPr/>
          <a:lstStyle/>
          <a:p>
            <a:r>
              <a:rPr lang="en-CA" dirty="0"/>
              <a:t>Particle Filter MOT </a:t>
            </a:r>
            <a:r>
              <a:rPr lang="en-US" altLang="zh-CN" dirty="0"/>
              <a:t>– Data association</a:t>
            </a:r>
            <a:endParaRPr lang="en-CA" dirty="0"/>
          </a:p>
        </p:txBody>
      </p:sp>
      <p:sp>
        <p:nvSpPr>
          <p:cNvPr id="3" name="Content Placeholder 2">
            <a:extLst>
              <a:ext uri="{FF2B5EF4-FFF2-40B4-BE49-F238E27FC236}">
                <a16:creationId xmlns:a16="http://schemas.microsoft.com/office/drawing/2014/main" id="{78ADAF9E-2DCA-42F0-AF19-8F1F83A1A0EC}"/>
              </a:ext>
            </a:extLst>
          </p:cNvPr>
          <p:cNvSpPr>
            <a:spLocks noGrp="1"/>
          </p:cNvSpPr>
          <p:nvPr>
            <p:ph idx="1"/>
          </p:nvPr>
        </p:nvSpPr>
        <p:spPr>
          <a:xfrm>
            <a:off x="838200" y="1511725"/>
            <a:ext cx="10515600" cy="2060668"/>
          </a:xfrm>
        </p:spPr>
        <p:txBody>
          <a:bodyPr>
            <a:normAutofit fontScale="92500" lnSpcReduction="10000"/>
          </a:bodyPr>
          <a:lstStyle/>
          <a:p>
            <a:r>
              <a:rPr lang="en-CA" dirty="0"/>
              <a:t>An individual particle filter is assigned to each track, where each particles contains the position and x, y directional speed</a:t>
            </a:r>
          </a:p>
          <a:p>
            <a:endParaRPr lang="en-CA" dirty="0"/>
          </a:p>
          <a:p>
            <a:r>
              <a:rPr lang="en-CA" dirty="0"/>
              <a:t>At each time step, assign detections to each track greedily according to the similarity score</a:t>
            </a:r>
          </a:p>
        </p:txBody>
      </p:sp>
      <p:pic>
        <p:nvPicPr>
          <p:cNvPr id="4" name="Picture 3">
            <a:extLst>
              <a:ext uri="{FF2B5EF4-FFF2-40B4-BE49-F238E27FC236}">
                <a16:creationId xmlns:a16="http://schemas.microsoft.com/office/drawing/2014/main" id="{A93B0EB7-FC40-48B9-95A1-B2394C0156E8}"/>
              </a:ext>
            </a:extLst>
          </p:cNvPr>
          <p:cNvPicPr>
            <a:picLocks noChangeAspect="1"/>
          </p:cNvPicPr>
          <p:nvPr/>
        </p:nvPicPr>
        <p:blipFill>
          <a:blip r:embed="rId3"/>
          <a:stretch>
            <a:fillRect/>
          </a:stretch>
        </p:blipFill>
        <p:spPr>
          <a:xfrm>
            <a:off x="1215649" y="3613196"/>
            <a:ext cx="7734300" cy="1266825"/>
          </a:xfrm>
          <a:prstGeom prst="rect">
            <a:avLst/>
          </a:prstGeom>
        </p:spPr>
      </p:pic>
      <p:pic>
        <p:nvPicPr>
          <p:cNvPr id="5" name="Picture 4">
            <a:extLst>
              <a:ext uri="{FF2B5EF4-FFF2-40B4-BE49-F238E27FC236}">
                <a16:creationId xmlns:a16="http://schemas.microsoft.com/office/drawing/2014/main" id="{AA2E73D6-D6CF-4A28-8F36-7C58630CB597}"/>
              </a:ext>
            </a:extLst>
          </p:cNvPr>
          <p:cNvPicPr>
            <a:picLocks noChangeAspect="1"/>
          </p:cNvPicPr>
          <p:nvPr/>
        </p:nvPicPr>
        <p:blipFill>
          <a:blip r:embed="rId4"/>
          <a:stretch>
            <a:fillRect/>
          </a:stretch>
        </p:blipFill>
        <p:spPr>
          <a:xfrm>
            <a:off x="1415955" y="5516999"/>
            <a:ext cx="4810836" cy="612787"/>
          </a:xfrm>
          <a:prstGeom prst="rect">
            <a:avLst/>
          </a:prstGeom>
        </p:spPr>
      </p:pic>
      <p:sp>
        <p:nvSpPr>
          <p:cNvPr id="6" name="TextBox 5">
            <a:extLst>
              <a:ext uri="{FF2B5EF4-FFF2-40B4-BE49-F238E27FC236}">
                <a16:creationId xmlns:a16="http://schemas.microsoft.com/office/drawing/2014/main" id="{226264FB-2C80-4C10-8EC6-9C13F1B26D05}"/>
              </a:ext>
            </a:extLst>
          </p:cNvPr>
          <p:cNvSpPr txBox="1"/>
          <p:nvPr/>
        </p:nvSpPr>
        <p:spPr>
          <a:xfrm>
            <a:off x="1307302" y="5126439"/>
            <a:ext cx="2333767" cy="383429"/>
          </a:xfrm>
          <a:prstGeom prst="rect">
            <a:avLst/>
          </a:prstGeom>
          <a:noFill/>
        </p:spPr>
        <p:txBody>
          <a:bodyPr wrap="square" rtlCol="0">
            <a:spAutoFit/>
          </a:bodyPr>
          <a:lstStyle/>
          <a:p>
            <a:r>
              <a:rPr lang="en-CA" dirty="0"/>
              <a:t>where</a:t>
            </a:r>
          </a:p>
        </p:txBody>
      </p:sp>
      <p:sp>
        <p:nvSpPr>
          <p:cNvPr id="8" name="TextBox 7">
            <a:extLst>
              <a:ext uri="{FF2B5EF4-FFF2-40B4-BE49-F238E27FC236}">
                <a16:creationId xmlns:a16="http://schemas.microsoft.com/office/drawing/2014/main" id="{D376325C-CFF4-43E0-B457-018921F41121}"/>
              </a:ext>
            </a:extLst>
          </p:cNvPr>
          <p:cNvSpPr txBox="1"/>
          <p:nvPr/>
        </p:nvSpPr>
        <p:spPr>
          <a:xfrm>
            <a:off x="564676" y="6417973"/>
            <a:ext cx="11062648" cy="615553"/>
          </a:xfrm>
          <a:prstGeom prst="rect">
            <a:avLst/>
          </a:prstGeom>
          <a:noFill/>
        </p:spPr>
        <p:txBody>
          <a:bodyPr wrap="square" rtlCol="0">
            <a:spAutoFit/>
          </a:bodyPr>
          <a:lstStyle/>
          <a:p>
            <a:r>
              <a:rPr lang="en-CA" sz="1600" dirty="0"/>
              <a:t>Equations are taken from the paper </a:t>
            </a:r>
            <a:r>
              <a:rPr lang="en-US" sz="1600" dirty="0"/>
              <a:t>Robust Tracking-by-Detection using a Detector Confidence Particle Filter by </a:t>
            </a:r>
            <a:r>
              <a:rPr lang="en-US" sz="1600" dirty="0" err="1"/>
              <a:t>Breitenstein</a:t>
            </a:r>
            <a:r>
              <a:rPr lang="en-US" sz="1600" dirty="0"/>
              <a:t> et. al. </a:t>
            </a:r>
          </a:p>
          <a:p>
            <a:r>
              <a:rPr lang="en-CA" dirty="0"/>
              <a:t> </a:t>
            </a:r>
          </a:p>
        </p:txBody>
      </p:sp>
    </p:spTree>
    <p:extLst>
      <p:ext uri="{BB962C8B-B14F-4D97-AF65-F5344CB8AC3E}">
        <p14:creationId xmlns:p14="http://schemas.microsoft.com/office/powerpoint/2010/main" val="4253327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2DCB5-C780-4070-BFD2-7FD4A705B816}"/>
              </a:ext>
            </a:extLst>
          </p:cNvPr>
          <p:cNvSpPr>
            <a:spLocks noGrp="1"/>
          </p:cNvSpPr>
          <p:nvPr>
            <p:ph idx="1"/>
          </p:nvPr>
        </p:nvSpPr>
        <p:spPr>
          <a:xfrm>
            <a:off x="838200" y="2019605"/>
            <a:ext cx="10515600" cy="2023044"/>
          </a:xfrm>
        </p:spPr>
        <p:txBody>
          <a:bodyPr/>
          <a:lstStyle/>
          <a:p>
            <a:r>
              <a:rPr lang="en-CA" dirty="0"/>
              <a:t>For each particle filter (track) the newly assigned detection (bounding box) is the new observation</a:t>
            </a:r>
          </a:p>
          <a:p>
            <a:r>
              <a:rPr lang="en-CA" dirty="0"/>
              <a:t>Reweight the particles according to the observation likelihood</a:t>
            </a:r>
          </a:p>
          <a:p>
            <a:pPr marL="0" indent="0">
              <a:buNone/>
            </a:pPr>
            <a:r>
              <a:rPr lang="en-CA" dirty="0"/>
              <a:t>   calculated as follow: </a:t>
            </a:r>
          </a:p>
        </p:txBody>
      </p:sp>
      <p:sp>
        <p:nvSpPr>
          <p:cNvPr id="4" name="Title 1">
            <a:extLst>
              <a:ext uri="{FF2B5EF4-FFF2-40B4-BE49-F238E27FC236}">
                <a16:creationId xmlns:a16="http://schemas.microsoft.com/office/drawing/2014/main" id="{A8B8F7DB-CCDC-4804-B190-9532D135770E}"/>
              </a:ext>
            </a:extLst>
          </p:cNvPr>
          <p:cNvSpPr>
            <a:spLocks noGrp="1"/>
          </p:cNvSpPr>
          <p:nvPr>
            <p:ph type="title"/>
          </p:nvPr>
        </p:nvSpPr>
        <p:spPr>
          <a:xfrm>
            <a:off x="564676" y="350771"/>
            <a:ext cx="11571895" cy="1325563"/>
          </a:xfrm>
        </p:spPr>
        <p:txBody>
          <a:bodyPr/>
          <a:lstStyle/>
          <a:p>
            <a:r>
              <a:rPr lang="en-CA" dirty="0"/>
              <a:t>Particle Filter MOT – observation likelihood weight</a:t>
            </a:r>
          </a:p>
        </p:txBody>
      </p:sp>
      <p:pic>
        <p:nvPicPr>
          <p:cNvPr id="5" name="Picture 4">
            <a:extLst>
              <a:ext uri="{FF2B5EF4-FFF2-40B4-BE49-F238E27FC236}">
                <a16:creationId xmlns:a16="http://schemas.microsoft.com/office/drawing/2014/main" id="{1D1801FC-B0FB-41BE-AF9A-8246A716796D}"/>
              </a:ext>
            </a:extLst>
          </p:cNvPr>
          <p:cNvPicPr>
            <a:picLocks noChangeAspect="1"/>
          </p:cNvPicPr>
          <p:nvPr/>
        </p:nvPicPr>
        <p:blipFill>
          <a:blip r:embed="rId3"/>
          <a:stretch>
            <a:fillRect/>
          </a:stretch>
        </p:blipFill>
        <p:spPr>
          <a:xfrm>
            <a:off x="10168810" y="2830230"/>
            <a:ext cx="1133475" cy="504825"/>
          </a:xfrm>
          <a:prstGeom prst="rect">
            <a:avLst/>
          </a:prstGeom>
        </p:spPr>
      </p:pic>
      <p:pic>
        <p:nvPicPr>
          <p:cNvPr id="6" name="Picture 5">
            <a:extLst>
              <a:ext uri="{FF2B5EF4-FFF2-40B4-BE49-F238E27FC236}">
                <a16:creationId xmlns:a16="http://schemas.microsoft.com/office/drawing/2014/main" id="{0FFBDA1C-DDDA-4AF9-9271-0FF13B8E5DBF}"/>
              </a:ext>
            </a:extLst>
          </p:cNvPr>
          <p:cNvPicPr>
            <a:picLocks noChangeAspect="1"/>
          </p:cNvPicPr>
          <p:nvPr/>
        </p:nvPicPr>
        <p:blipFill>
          <a:blip r:embed="rId4"/>
          <a:stretch>
            <a:fillRect/>
          </a:stretch>
        </p:blipFill>
        <p:spPr>
          <a:xfrm>
            <a:off x="1354255" y="4051658"/>
            <a:ext cx="8466944" cy="1661405"/>
          </a:xfrm>
          <a:prstGeom prst="rect">
            <a:avLst/>
          </a:prstGeom>
        </p:spPr>
      </p:pic>
      <p:sp>
        <p:nvSpPr>
          <p:cNvPr id="8" name="TextBox 7">
            <a:extLst>
              <a:ext uri="{FF2B5EF4-FFF2-40B4-BE49-F238E27FC236}">
                <a16:creationId xmlns:a16="http://schemas.microsoft.com/office/drawing/2014/main" id="{71AB0CBE-78BC-4C7A-82DA-25160B29818F}"/>
              </a:ext>
            </a:extLst>
          </p:cNvPr>
          <p:cNvSpPr txBox="1"/>
          <p:nvPr/>
        </p:nvSpPr>
        <p:spPr>
          <a:xfrm>
            <a:off x="564676" y="6417973"/>
            <a:ext cx="11062648" cy="615553"/>
          </a:xfrm>
          <a:prstGeom prst="rect">
            <a:avLst/>
          </a:prstGeom>
          <a:noFill/>
        </p:spPr>
        <p:txBody>
          <a:bodyPr wrap="square" rtlCol="0">
            <a:spAutoFit/>
          </a:bodyPr>
          <a:lstStyle/>
          <a:p>
            <a:r>
              <a:rPr lang="en-CA" sz="1600" dirty="0"/>
              <a:t>Equations are taken from the paper </a:t>
            </a:r>
            <a:r>
              <a:rPr lang="en-US" sz="1600" dirty="0"/>
              <a:t>Robust Tracking-by-Detection using a Detector Confidence Particle Filter by </a:t>
            </a:r>
            <a:r>
              <a:rPr lang="en-US" sz="1600" dirty="0" err="1"/>
              <a:t>Breitenstein</a:t>
            </a:r>
            <a:r>
              <a:rPr lang="en-US" sz="1600" dirty="0"/>
              <a:t> et. al. </a:t>
            </a:r>
          </a:p>
          <a:p>
            <a:r>
              <a:rPr lang="en-CA" dirty="0"/>
              <a:t> </a:t>
            </a:r>
          </a:p>
        </p:txBody>
      </p:sp>
    </p:spTree>
    <p:extLst>
      <p:ext uri="{BB962C8B-B14F-4D97-AF65-F5344CB8AC3E}">
        <p14:creationId xmlns:p14="http://schemas.microsoft.com/office/powerpoint/2010/main" val="3466667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B003-0EA3-4DC1-A933-07A8AF702A2A}"/>
              </a:ext>
            </a:extLst>
          </p:cNvPr>
          <p:cNvSpPr>
            <a:spLocks noGrp="1"/>
          </p:cNvSpPr>
          <p:nvPr>
            <p:ph type="title"/>
          </p:nvPr>
        </p:nvSpPr>
        <p:spPr/>
        <p:txBody>
          <a:bodyPr/>
          <a:lstStyle/>
          <a:p>
            <a:r>
              <a:rPr lang="en-CA" dirty="0"/>
              <a:t>Particle Filter</a:t>
            </a:r>
            <a:r>
              <a:rPr lang="en-US" dirty="0"/>
              <a:t> MOT – Motion Model</a:t>
            </a:r>
            <a:endParaRPr lang="en-CA" dirty="0"/>
          </a:p>
        </p:txBody>
      </p:sp>
      <p:sp>
        <p:nvSpPr>
          <p:cNvPr id="3" name="Content Placeholder 2">
            <a:extLst>
              <a:ext uri="{FF2B5EF4-FFF2-40B4-BE49-F238E27FC236}">
                <a16:creationId xmlns:a16="http://schemas.microsoft.com/office/drawing/2014/main" id="{BAC020D2-7838-4F2C-94CD-23DB22A30A86}"/>
              </a:ext>
            </a:extLst>
          </p:cNvPr>
          <p:cNvSpPr>
            <a:spLocks noGrp="1"/>
          </p:cNvSpPr>
          <p:nvPr>
            <p:ph idx="1"/>
          </p:nvPr>
        </p:nvSpPr>
        <p:spPr>
          <a:xfrm>
            <a:off x="838200" y="1825625"/>
            <a:ext cx="10515600" cy="3462882"/>
          </a:xfrm>
        </p:spPr>
        <p:txBody>
          <a:bodyPr/>
          <a:lstStyle/>
          <a:p>
            <a:r>
              <a:rPr lang="en-CA" dirty="0"/>
              <a:t>Propagate the particles to produce the estimation of the next state according to the motion model. Each particle’s state is a 4 element vector (x, y, u, v).</a:t>
            </a:r>
          </a:p>
        </p:txBody>
      </p:sp>
      <p:pic>
        <p:nvPicPr>
          <p:cNvPr id="4" name="Picture 3">
            <a:extLst>
              <a:ext uri="{FF2B5EF4-FFF2-40B4-BE49-F238E27FC236}">
                <a16:creationId xmlns:a16="http://schemas.microsoft.com/office/drawing/2014/main" id="{8CA27016-010E-4812-86F9-8D42DF656906}"/>
              </a:ext>
            </a:extLst>
          </p:cNvPr>
          <p:cNvPicPr>
            <a:picLocks noChangeAspect="1"/>
          </p:cNvPicPr>
          <p:nvPr/>
        </p:nvPicPr>
        <p:blipFill>
          <a:blip r:embed="rId3"/>
          <a:stretch>
            <a:fillRect/>
          </a:stretch>
        </p:blipFill>
        <p:spPr>
          <a:xfrm>
            <a:off x="914399" y="3080272"/>
            <a:ext cx="7620000" cy="1352550"/>
          </a:xfrm>
          <a:prstGeom prst="rect">
            <a:avLst/>
          </a:prstGeom>
        </p:spPr>
      </p:pic>
      <p:sp>
        <p:nvSpPr>
          <p:cNvPr id="5" name="TextBox 4">
            <a:extLst>
              <a:ext uri="{FF2B5EF4-FFF2-40B4-BE49-F238E27FC236}">
                <a16:creationId xmlns:a16="http://schemas.microsoft.com/office/drawing/2014/main" id="{0F6E62E5-9CEC-4A8B-BF66-A1B4784DA7EB}"/>
              </a:ext>
            </a:extLst>
          </p:cNvPr>
          <p:cNvSpPr txBox="1"/>
          <p:nvPr/>
        </p:nvSpPr>
        <p:spPr>
          <a:xfrm>
            <a:off x="1021307" y="4432822"/>
            <a:ext cx="10256294" cy="400110"/>
          </a:xfrm>
          <a:prstGeom prst="rect">
            <a:avLst/>
          </a:prstGeom>
          <a:noFill/>
        </p:spPr>
        <p:txBody>
          <a:bodyPr wrap="square" rtlCol="0">
            <a:spAutoFit/>
          </a:bodyPr>
          <a:lstStyle/>
          <a:p>
            <a:r>
              <a:rPr lang="en-CA" sz="2000" dirty="0"/>
              <a:t>Where ɛ is zero mean gaussian noise </a:t>
            </a:r>
          </a:p>
        </p:txBody>
      </p:sp>
      <p:sp>
        <p:nvSpPr>
          <p:cNvPr id="6" name="TextBox 5">
            <a:extLst>
              <a:ext uri="{FF2B5EF4-FFF2-40B4-BE49-F238E27FC236}">
                <a16:creationId xmlns:a16="http://schemas.microsoft.com/office/drawing/2014/main" id="{702FD1CC-D7C0-4A38-99BC-5C6E586953AE}"/>
              </a:ext>
            </a:extLst>
          </p:cNvPr>
          <p:cNvSpPr txBox="1"/>
          <p:nvPr/>
        </p:nvSpPr>
        <p:spPr>
          <a:xfrm>
            <a:off x="564676" y="6417973"/>
            <a:ext cx="11062648" cy="615553"/>
          </a:xfrm>
          <a:prstGeom prst="rect">
            <a:avLst/>
          </a:prstGeom>
          <a:noFill/>
        </p:spPr>
        <p:txBody>
          <a:bodyPr wrap="square" rtlCol="0">
            <a:spAutoFit/>
          </a:bodyPr>
          <a:lstStyle/>
          <a:p>
            <a:r>
              <a:rPr lang="en-CA" sz="1600" dirty="0"/>
              <a:t>Equations are taken from the paper </a:t>
            </a:r>
            <a:r>
              <a:rPr lang="en-US" sz="1600" dirty="0"/>
              <a:t>Robust Tracking-by-Detection using a Detector Confidence Particle Filter by </a:t>
            </a:r>
            <a:r>
              <a:rPr lang="en-US" sz="1600" dirty="0" err="1"/>
              <a:t>Breitenstein</a:t>
            </a:r>
            <a:r>
              <a:rPr lang="en-US" sz="1600" dirty="0"/>
              <a:t> et. al. </a:t>
            </a:r>
          </a:p>
          <a:p>
            <a:r>
              <a:rPr lang="en-CA" dirty="0"/>
              <a:t> </a:t>
            </a:r>
          </a:p>
        </p:txBody>
      </p:sp>
      <p:sp>
        <p:nvSpPr>
          <p:cNvPr id="8" name="Content Placeholder 2">
            <a:extLst>
              <a:ext uri="{FF2B5EF4-FFF2-40B4-BE49-F238E27FC236}">
                <a16:creationId xmlns:a16="http://schemas.microsoft.com/office/drawing/2014/main" id="{05860CDD-AA18-4FC2-BBDF-CF43AC1C8DDA}"/>
              </a:ext>
            </a:extLst>
          </p:cNvPr>
          <p:cNvSpPr txBox="1">
            <a:spLocks/>
          </p:cNvSpPr>
          <p:nvPr/>
        </p:nvSpPr>
        <p:spPr>
          <a:xfrm>
            <a:off x="914399" y="5190082"/>
            <a:ext cx="10515600" cy="1450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Get detections of next frame . . .</a:t>
            </a:r>
          </a:p>
        </p:txBody>
      </p:sp>
    </p:spTree>
    <p:extLst>
      <p:ext uri="{BB962C8B-B14F-4D97-AF65-F5344CB8AC3E}">
        <p14:creationId xmlns:p14="http://schemas.microsoft.com/office/powerpoint/2010/main" val="381259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4427-0143-4DA0-94F2-B6F095F0DEBE}"/>
              </a:ext>
            </a:extLst>
          </p:cNvPr>
          <p:cNvSpPr>
            <a:spLocks noGrp="1"/>
          </p:cNvSpPr>
          <p:nvPr>
            <p:ph type="title"/>
          </p:nvPr>
        </p:nvSpPr>
        <p:spPr>
          <a:xfrm>
            <a:off x="838200" y="-125712"/>
            <a:ext cx="10515600" cy="1325563"/>
          </a:xfrm>
        </p:spPr>
        <p:txBody>
          <a:bodyPr/>
          <a:lstStyle/>
          <a:p>
            <a:r>
              <a:rPr lang="en-CA" dirty="0"/>
              <a:t>Implementation detail</a:t>
            </a:r>
          </a:p>
        </p:txBody>
      </p:sp>
      <p:sp>
        <p:nvSpPr>
          <p:cNvPr id="3" name="Content Placeholder 2">
            <a:extLst>
              <a:ext uri="{FF2B5EF4-FFF2-40B4-BE49-F238E27FC236}">
                <a16:creationId xmlns:a16="http://schemas.microsoft.com/office/drawing/2014/main" id="{E57D79C7-2343-43BD-8A66-54E82A35D781}"/>
              </a:ext>
            </a:extLst>
          </p:cNvPr>
          <p:cNvSpPr>
            <a:spLocks noGrp="1"/>
          </p:cNvSpPr>
          <p:nvPr>
            <p:ph idx="1"/>
          </p:nvPr>
        </p:nvSpPr>
        <p:spPr>
          <a:xfrm>
            <a:off x="838200" y="2039853"/>
            <a:ext cx="10515600" cy="842512"/>
          </a:xfrm>
        </p:spPr>
        <p:txBody>
          <a:bodyPr>
            <a:normAutofit lnSpcReduction="10000"/>
          </a:bodyPr>
          <a:lstStyle/>
          <a:p>
            <a:r>
              <a:rPr lang="en-CA" dirty="0">
                <a:solidFill>
                  <a:schemeClr val="accent1"/>
                </a:solidFill>
              </a:rPr>
              <a:t>The size of each track is the running average of the last 4 assigned detections.</a:t>
            </a:r>
          </a:p>
        </p:txBody>
      </p:sp>
      <p:sp>
        <p:nvSpPr>
          <p:cNvPr id="4" name="Content Placeholder 2">
            <a:extLst>
              <a:ext uri="{FF2B5EF4-FFF2-40B4-BE49-F238E27FC236}">
                <a16:creationId xmlns:a16="http://schemas.microsoft.com/office/drawing/2014/main" id="{40390CA0-3D66-408F-BB70-2EEDA47BFB41}"/>
              </a:ext>
            </a:extLst>
          </p:cNvPr>
          <p:cNvSpPr txBox="1">
            <a:spLocks/>
          </p:cNvSpPr>
          <p:nvPr/>
        </p:nvSpPr>
        <p:spPr>
          <a:xfrm>
            <a:off x="838200" y="1019541"/>
            <a:ext cx="10515600" cy="8425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Question: How to get the size of the object if particles do not carry size information?</a:t>
            </a:r>
          </a:p>
        </p:txBody>
      </p:sp>
      <p:sp>
        <p:nvSpPr>
          <p:cNvPr id="6" name="Content Placeholder 2">
            <a:extLst>
              <a:ext uri="{FF2B5EF4-FFF2-40B4-BE49-F238E27FC236}">
                <a16:creationId xmlns:a16="http://schemas.microsoft.com/office/drawing/2014/main" id="{915BCB7E-EC65-40C7-90A4-0573068F9F34}"/>
              </a:ext>
            </a:extLst>
          </p:cNvPr>
          <p:cNvSpPr txBox="1">
            <a:spLocks/>
          </p:cNvSpPr>
          <p:nvPr/>
        </p:nvSpPr>
        <p:spPr>
          <a:xfrm>
            <a:off x="838200" y="3006750"/>
            <a:ext cx="10515600" cy="842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Question: Any other modifications to the paper’s approach?</a:t>
            </a:r>
          </a:p>
        </p:txBody>
      </p:sp>
      <p:sp>
        <p:nvSpPr>
          <p:cNvPr id="7" name="Content Placeholder 2">
            <a:extLst>
              <a:ext uri="{FF2B5EF4-FFF2-40B4-BE49-F238E27FC236}">
                <a16:creationId xmlns:a16="http://schemas.microsoft.com/office/drawing/2014/main" id="{68A2BAF4-0142-4452-8269-4B687E49DE58}"/>
              </a:ext>
            </a:extLst>
          </p:cNvPr>
          <p:cNvSpPr txBox="1">
            <a:spLocks/>
          </p:cNvSpPr>
          <p:nvPr/>
        </p:nvSpPr>
        <p:spPr>
          <a:xfrm>
            <a:off x="838200" y="5170600"/>
            <a:ext cx="11106955" cy="16874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accent1"/>
                </a:solidFill>
              </a:rPr>
              <a:t>Markovian assumption: the object state in current frame only depends on the information from last frame</a:t>
            </a:r>
          </a:p>
          <a:p>
            <a:r>
              <a:rPr lang="en-CA" dirty="0">
                <a:solidFill>
                  <a:schemeClr val="accent1"/>
                </a:solidFill>
              </a:rPr>
              <a:t>A person can only walk into or out of the view from the side of the frame</a:t>
            </a:r>
          </a:p>
          <a:p>
            <a:r>
              <a:rPr lang="en-CA" dirty="0">
                <a:solidFill>
                  <a:schemeClr val="accent1"/>
                </a:solidFill>
              </a:rPr>
              <a:t>Smooth movement, no sudden change of directions or speed</a:t>
            </a:r>
          </a:p>
        </p:txBody>
      </p:sp>
      <p:sp>
        <p:nvSpPr>
          <p:cNvPr id="8" name="Content Placeholder 2">
            <a:extLst>
              <a:ext uri="{FF2B5EF4-FFF2-40B4-BE49-F238E27FC236}">
                <a16:creationId xmlns:a16="http://schemas.microsoft.com/office/drawing/2014/main" id="{CC967853-E14F-4235-9135-4374C514B81E}"/>
              </a:ext>
            </a:extLst>
          </p:cNvPr>
          <p:cNvSpPr txBox="1">
            <a:spLocks/>
          </p:cNvSpPr>
          <p:nvPr/>
        </p:nvSpPr>
        <p:spPr>
          <a:xfrm>
            <a:off x="838200" y="4574692"/>
            <a:ext cx="10515600" cy="842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Any assumptions?</a:t>
            </a:r>
          </a:p>
        </p:txBody>
      </p:sp>
      <p:sp>
        <p:nvSpPr>
          <p:cNvPr id="9" name="Content Placeholder 2">
            <a:extLst>
              <a:ext uri="{FF2B5EF4-FFF2-40B4-BE49-F238E27FC236}">
                <a16:creationId xmlns:a16="http://schemas.microsoft.com/office/drawing/2014/main" id="{4C531C83-AE83-469B-850D-BB5756C2393E}"/>
              </a:ext>
            </a:extLst>
          </p:cNvPr>
          <p:cNvSpPr txBox="1">
            <a:spLocks/>
          </p:cNvSpPr>
          <p:nvPr/>
        </p:nvSpPr>
        <p:spPr>
          <a:xfrm>
            <a:off x="838200" y="3703272"/>
            <a:ext cx="10515600" cy="8425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accent1"/>
                </a:solidFill>
              </a:rPr>
              <a:t>The detector, appearance comparison method, and likelihood weights calculation are different</a:t>
            </a:r>
          </a:p>
        </p:txBody>
      </p:sp>
    </p:spTree>
    <p:extLst>
      <p:ext uri="{BB962C8B-B14F-4D97-AF65-F5344CB8AC3E}">
        <p14:creationId xmlns:p14="http://schemas.microsoft.com/office/powerpoint/2010/main" val="419050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uple of people that are standing in the grass&#10;&#10;Description automatically generated">
            <a:extLst>
              <a:ext uri="{FF2B5EF4-FFF2-40B4-BE49-F238E27FC236}">
                <a16:creationId xmlns:a16="http://schemas.microsoft.com/office/drawing/2014/main" id="{6B1F9087-30C0-4693-B3F5-810C45A8B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134" y="3120656"/>
            <a:ext cx="4582100" cy="3436575"/>
          </a:xfrm>
          <a:prstGeom prst="rect">
            <a:avLst/>
          </a:prstGeom>
        </p:spPr>
      </p:pic>
      <p:sp>
        <p:nvSpPr>
          <p:cNvPr id="2" name="Title 1">
            <a:extLst>
              <a:ext uri="{FF2B5EF4-FFF2-40B4-BE49-F238E27FC236}">
                <a16:creationId xmlns:a16="http://schemas.microsoft.com/office/drawing/2014/main" id="{E4ADF507-D909-4370-96E4-03A75E40D6D3}"/>
              </a:ext>
            </a:extLst>
          </p:cNvPr>
          <p:cNvSpPr>
            <a:spLocks noGrp="1"/>
          </p:cNvSpPr>
          <p:nvPr>
            <p:ph type="title"/>
          </p:nvPr>
        </p:nvSpPr>
        <p:spPr>
          <a:xfrm>
            <a:off x="838200" y="0"/>
            <a:ext cx="10515600" cy="1325563"/>
          </a:xfrm>
        </p:spPr>
        <p:txBody>
          <a:bodyPr/>
          <a:lstStyle/>
          <a:p>
            <a:r>
              <a:rPr lang="en-CA" dirty="0"/>
              <a:t>Detector Improvement</a:t>
            </a:r>
          </a:p>
        </p:txBody>
      </p:sp>
      <p:sp>
        <p:nvSpPr>
          <p:cNvPr id="3" name="Content Placeholder 2">
            <a:extLst>
              <a:ext uri="{FF2B5EF4-FFF2-40B4-BE49-F238E27FC236}">
                <a16:creationId xmlns:a16="http://schemas.microsoft.com/office/drawing/2014/main" id="{722E7297-83D0-4E43-A840-19F7F598490F}"/>
              </a:ext>
            </a:extLst>
          </p:cNvPr>
          <p:cNvSpPr>
            <a:spLocks noGrp="1"/>
          </p:cNvSpPr>
          <p:nvPr>
            <p:ph idx="1"/>
          </p:nvPr>
        </p:nvSpPr>
        <p:spPr>
          <a:xfrm>
            <a:off x="838200" y="1160230"/>
            <a:ext cx="10515600" cy="1960426"/>
          </a:xfrm>
        </p:spPr>
        <p:txBody>
          <a:bodyPr/>
          <a:lstStyle/>
          <a:p>
            <a:r>
              <a:rPr lang="en-CA" dirty="0"/>
              <a:t>The paper used HOG based pedestrian detector </a:t>
            </a:r>
          </a:p>
          <a:p>
            <a:r>
              <a:rPr lang="en-CA" dirty="0"/>
              <a:t>A COCO dataset pretrained deep learning based model from </a:t>
            </a:r>
            <a:r>
              <a:rPr lang="en-CA" dirty="0" err="1"/>
              <a:t>tensorflow</a:t>
            </a:r>
            <a:r>
              <a:rPr lang="en-CA" dirty="0"/>
              <a:t> called </a:t>
            </a:r>
            <a:r>
              <a:rPr lang="en-CA" dirty="0" err="1"/>
              <a:t>faster_rcnn_nas_lowproposals_coco</a:t>
            </a:r>
            <a:r>
              <a:rPr lang="en-CA" dirty="0"/>
              <a:t> is selected</a:t>
            </a:r>
          </a:p>
          <a:p>
            <a:pPr marL="0" indent="0">
              <a:buNone/>
            </a:pPr>
            <a:r>
              <a:rPr lang="en-CA" dirty="0"/>
              <a:t>Out-of-the-box detection result comparison</a:t>
            </a:r>
          </a:p>
          <a:p>
            <a:pPr marL="0" indent="0">
              <a:buNone/>
            </a:pPr>
            <a:endParaRPr lang="en-CA" dirty="0"/>
          </a:p>
        </p:txBody>
      </p:sp>
      <p:sp>
        <p:nvSpPr>
          <p:cNvPr id="6" name="Rectangle 5">
            <a:extLst>
              <a:ext uri="{FF2B5EF4-FFF2-40B4-BE49-F238E27FC236}">
                <a16:creationId xmlns:a16="http://schemas.microsoft.com/office/drawing/2014/main" id="{5D9470F0-A804-43AA-AE69-D73FF90E3051}"/>
              </a:ext>
            </a:extLst>
          </p:cNvPr>
          <p:cNvSpPr/>
          <p:nvPr/>
        </p:nvSpPr>
        <p:spPr>
          <a:xfrm>
            <a:off x="1202133" y="3429000"/>
            <a:ext cx="4582101" cy="400110"/>
          </a:xfrm>
          <a:prstGeom prst="rect">
            <a:avLst/>
          </a:prstGeom>
          <a:solidFill>
            <a:schemeClr val="accent2"/>
          </a:solidFill>
        </p:spPr>
        <p:txBody>
          <a:bodyPr wrap="square">
            <a:spAutoFit/>
          </a:bodyPr>
          <a:lstStyle/>
          <a:p>
            <a:r>
              <a:rPr lang="en-CA" sz="2000" dirty="0" err="1"/>
              <a:t>faster_rcnn_nas_lowproposals</a:t>
            </a:r>
            <a:endParaRPr lang="en-CA" sz="2000" dirty="0"/>
          </a:p>
        </p:txBody>
      </p:sp>
      <p:pic>
        <p:nvPicPr>
          <p:cNvPr id="7" name="Picture 6">
            <a:extLst>
              <a:ext uri="{FF2B5EF4-FFF2-40B4-BE49-F238E27FC236}">
                <a16:creationId xmlns:a16="http://schemas.microsoft.com/office/drawing/2014/main" id="{862BFDEF-1906-4D40-A812-26E9ADBC6133}"/>
              </a:ext>
            </a:extLst>
          </p:cNvPr>
          <p:cNvPicPr>
            <a:picLocks noChangeAspect="1"/>
          </p:cNvPicPr>
          <p:nvPr/>
        </p:nvPicPr>
        <p:blipFill>
          <a:blip r:embed="rId4"/>
          <a:stretch>
            <a:fillRect/>
          </a:stretch>
        </p:blipFill>
        <p:spPr>
          <a:xfrm>
            <a:off x="6017813" y="3120656"/>
            <a:ext cx="4595037" cy="3436574"/>
          </a:xfrm>
          <a:prstGeom prst="rect">
            <a:avLst/>
          </a:prstGeom>
        </p:spPr>
      </p:pic>
      <p:sp>
        <p:nvSpPr>
          <p:cNvPr id="11" name="TextBox 10">
            <a:extLst>
              <a:ext uri="{FF2B5EF4-FFF2-40B4-BE49-F238E27FC236}">
                <a16:creationId xmlns:a16="http://schemas.microsoft.com/office/drawing/2014/main" id="{21F92432-C51B-49CE-BF13-83DD39D0D195}"/>
              </a:ext>
            </a:extLst>
          </p:cNvPr>
          <p:cNvSpPr txBox="1"/>
          <p:nvPr/>
        </p:nvSpPr>
        <p:spPr>
          <a:xfrm>
            <a:off x="6017814" y="3429000"/>
            <a:ext cx="4595036" cy="400110"/>
          </a:xfrm>
          <a:prstGeom prst="rect">
            <a:avLst/>
          </a:prstGeom>
          <a:solidFill>
            <a:srgbClr val="ED7D31"/>
          </a:solidFill>
        </p:spPr>
        <p:txBody>
          <a:bodyPr wrap="square" rtlCol="0">
            <a:spAutoFit/>
          </a:bodyPr>
          <a:lstStyle/>
          <a:p>
            <a:r>
              <a:rPr lang="en-CA" sz="2000" dirty="0"/>
              <a:t>HOG pedestrian detector from </a:t>
            </a:r>
            <a:r>
              <a:rPr lang="en-CA" sz="2000" dirty="0" err="1"/>
              <a:t>openCV</a:t>
            </a:r>
            <a:endParaRPr lang="en-CA" sz="2000" dirty="0"/>
          </a:p>
        </p:txBody>
      </p:sp>
    </p:spTree>
    <p:extLst>
      <p:ext uri="{BB962C8B-B14F-4D97-AF65-F5344CB8AC3E}">
        <p14:creationId xmlns:p14="http://schemas.microsoft.com/office/powerpoint/2010/main" val="368771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1E72-4B5F-436C-A49E-3DEE49E2296B}"/>
              </a:ext>
            </a:extLst>
          </p:cNvPr>
          <p:cNvSpPr>
            <a:spLocks noGrp="1"/>
          </p:cNvSpPr>
          <p:nvPr>
            <p:ph type="title"/>
          </p:nvPr>
        </p:nvSpPr>
        <p:spPr>
          <a:xfrm>
            <a:off x="838200" y="138555"/>
            <a:ext cx="10515600" cy="1325563"/>
          </a:xfrm>
        </p:spPr>
        <p:txBody>
          <a:bodyPr/>
          <a:lstStyle/>
          <a:p>
            <a:r>
              <a:rPr lang="en-CA" dirty="0"/>
              <a:t>Appearance Model</a:t>
            </a:r>
          </a:p>
        </p:txBody>
      </p:sp>
      <p:sp>
        <p:nvSpPr>
          <p:cNvPr id="3" name="Content Placeholder 2">
            <a:extLst>
              <a:ext uri="{FF2B5EF4-FFF2-40B4-BE49-F238E27FC236}">
                <a16:creationId xmlns:a16="http://schemas.microsoft.com/office/drawing/2014/main" id="{AE7D00D1-F791-4888-96CF-C82ADFDA4D5A}"/>
              </a:ext>
            </a:extLst>
          </p:cNvPr>
          <p:cNvSpPr>
            <a:spLocks noGrp="1"/>
          </p:cNvSpPr>
          <p:nvPr>
            <p:ph idx="1"/>
          </p:nvPr>
        </p:nvSpPr>
        <p:spPr>
          <a:xfrm>
            <a:off x="838200" y="1464118"/>
            <a:ext cx="10515600" cy="1417305"/>
          </a:xfrm>
        </p:spPr>
        <p:txBody>
          <a:bodyPr/>
          <a:lstStyle/>
          <a:p>
            <a:r>
              <a:rPr lang="en-CA" dirty="0"/>
              <a:t>The paper trained a boosted binary classifier online for each object.</a:t>
            </a:r>
          </a:p>
          <a:p>
            <a:r>
              <a:rPr lang="en-CA" dirty="0"/>
              <a:t>Two part HSV histogram model inspired by Okuma’s paper is used in this project.</a:t>
            </a:r>
          </a:p>
        </p:txBody>
      </p:sp>
      <p:pic>
        <p:nvPicPr>
          <p:cNvPr id="4" name="Picture 3">
            <a:extLst>
              <a:ext uri="{FF2B5EF4-FFF2-40B4-BE49-F238E27FC236}">
                <a16:creationId xmlns:a16="http://schemas.microsoft.com/office/drawing/2014/main" id="{DEFBE5DF-B401-4D96-B557-2B1C470ADF17}"/>
              </a:ext>
            </a:extLst>
          </p:cNvPr>
          <p:cNvPicPr>
            <a:picLocks noChangeAspect="1"/>
          </p:cNvPicPr>
          <p:nvPr/>
        </p:nvPicPr>
        <p:blipFill>
          <a:blip r:embed="rId3"/>
          <a:stretch>
            <a:fillRect/>
          </a:stretch>
        </p:blipFill>
        <p:spPr>
          <a:xfrm>
            <a:off x="8027360" y="2670177"/>
            <a:ext cx="1596819" cy="3419143"/>
          </a:xfrm>
          <a:prstGeom prst="rect">
            <a:avLst/>
          </a:prstGeom>
        </p:spPr>
      </p:pic>
      <p:pic>
        <p:nvPicPr>
          <p:cNvPr id="6" name="Picture 5">
            <a:extLst>
              <a:ext uri="{FF2B5EF4-FFF2-40B4-BE49-F238E27FC236}">
                <a16:creationId xmlns:a16="http://schemas.microsoft.com/office/drawing/2014/main" id="{DDC7D4EA-6A5C-4EAA-B7F5-707E130C7706}"/>
              </a:ext>
            </a:extLst>
          </p:cNvPr>
          <p:cNvPicPr>
            <a:picLocks noChangeAspect="1"/>
          </p:cNvPicPr>
          <p:nvPr/>
        </p:nvPicPr>
        <p:blipFill>
          <a:blip r:embed="rId4"/>
          <a:stretch>
            <a:fillRect/>
          </a:stretch>
        </p:blipFill>
        <p:spPr>
          <a:xfrm>
            <a:off x="2992569" y="2642208"/>
            <a:ext cx="1675123" cy="3443568"/>
          </a:xfrm>
          <a:prstGeom prst="rect">
            <a:avLst/>
          </a:prstGeom>
        </p:spPr>
      </p:pic>
      <p:sp>
        <p:nvSpPr>
          <p:cNvPr id="7" name="Rectangle 6">
            <a:extLst>
              <a:ext uri="{FF2B5EF4-FFF2-40B4-BE49-F238E27FC236}">
                <a16:creationId xmlns:a16="http://schemas.microsoft.com/office/drawing/2014/main" id="{CBF1A87A-1247-40DA-9C41-74A27F342E27}"/>
              </a:ext>
            </a:extLst>
          </p:cNvPr>
          <p:cNvSpPr/>
          <p:nvPr/>
        </p:nvSpPr>
        <p:spPr>
          <a:xfrm>
            <a:off x="2992569" y="2642208"/>
            <a:ext cx="1675123" cy="1749040"/>
          </a:xfrm>
          <a:prstGeom prst="rect">
            <a:avLst/>
          </a:prstGeom>
          <a:noFill/>
          <a:ln w="666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8" name="Rectangle 7">
            <a:extLst>
              <a:ext uri="{FF2B5EF4-FFF2-40B4-BE49-F238E27FC236}">
                <a16:creationId xmlns:a16="http://schemas.microsoft.com/office/drawing/2014/main" id="{64F54BD3-C672-497D-B35E-8F337E342D23}"/>
              </a:ext>
            </a:extLst>
          </p:cNvPr>
          <p:cNvSpPr/>
          <p:nvPr/>
        </p:nvSpPr>
        <p:spPr>
          <a:xfrm>
            <a:off x="2992569" y="4334290"/>
            <a:ext cx="1675123" cy="1749040"/>
          </a:xfrm>
          <a:prstGeom prst="rect">
            <a:avLst/>
          </a:prstGeom>
          <a:noFill/>
          <a:ln w="666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9" name="Rectangle 8">
            <a:extLst>
              <a:ext uri="{FF2B5EF4-FFF2-40B4-BE49-F238E27FC236}">
                <a16:creationId xmlns:a16="http://schemas.microsoft.com/office/drawing/2014/main" id="{9E5CF9FC-7E14-4B99-9B70-94B8B25B1A15}"/>
              </a:ext>
            </a:extLst>
          </p:cNvPr>
          <p:cNvSpPr/>
          <p:nvPr/>
        </p:nvSpPr>
        <p:spPr>
          <a:xfrm>
            <a:off x="8052500" y="2642208"/>
            <a:ext cx="1596819" cy="1749040"/>
          </a:xfrm>
          <a:prstGeom prst="rect">
            <a:avLst/>
          </a:prstGeom>
          <a:noFill/>
          <a:ln w="666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0" name="Rectangle 9">
            <a:extLst>
              <a:ext uri="{FF2B5EF4-FFF2-40B4-BE49-F238E27FC236}">
                <a16:creationId xmlns:a16="http://schemas.microsoft.com/office/drawing/2014/main" id="{29F3A2FD-4E56-48DC-91BC-45730D15C8DF}"/>
              </a:ext>
            </a:extLst>
          </p:cNvPr>
          <p:cNvSpPr/>
          <p:nvPr/>
        </p:nvSpPr>
        <p:spPr>
          <a:xfrm>
            <a:off x="8052500" y="4391248"/>
            <a:ext cx="1596819" cy="1698072"/>
          </a:xfrm>
          <a:prstGeom prst="rect">
            <a:avLst/>
          </a:prstGeom>
          <a:noFill/>
          <a:ln w="666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12" name="Straight Connector 11">
            <a:extLst>
              <a:ext uri="{FF2B5EF4-FFF2-40B4-BE49-F238E27FC236}">
                <a16:creationId xmlns:a16="http://schemas.microsoft.com/office/drawing/2014/main" id="{B75B6F17-B0F6-47E3-B5DC-217FFA8D7A43}"/>
              </a:ext>
            </a:extLst>
          </p:cNvPr>
          <p:cNvCxnSpPr/>
          <p:nvPr/>
        </p:nvCxnSpPr>
        <p:spPr>
          <a:xfrm>
            <a:off x="4774019" y="3429000"/>
            <a:ext cx="3278481"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397E4E-5EAF-4F13-8514-D345D56226B0}"/>
              </a:ext>
            </a:extLst>
          </p:cNvPr>
          <p:cNvCxnSpPr/>
          <p:nvPr/>
        </p:nvCxnSpPr>
        <p:spPr>
          <a:xfrm>
            <a:off x="4748879" y="5484628"/>
            <a:ext cx="32784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BFA419-62AC-43EC-B527-2BB11B13B888}"/>
              </a:ext>
            </a:extLst>
          </p:cNvPr>
          <p:cNvSpPr txBox="1"/>
          <p:nvPr/>
        </p:nvSpPr>
        <p:spPr>
          <a:xfrm>
            <a:off x="5055781" y="2969129"/>
            <a:ext cx="2714956" cy="400110"/>
          </a:xfrm>
          <a:prstGeom prst="rect">
            <a:avLst/>
          </a:prstGeom>
          <a:noFill/>
        </p:spPr>
        <p:txBody>
          <a:bodyPr wrap="square" rtlCol="0">
            <a:spAutoFit/>
          </a:bodyPr>
          <a:lstStyle/>
          <a:p>
            <a:r>
              <a:rPr lang="en-CA" sz="2000" dirty="0"/>
              <a:t>Compare HSV histogram</a:t>
            </a:r>
          </a:p>
        </p:txBody>
      </p:sp>
      <p:sp>
        <p:nvSpPr>
          <p:cNvPr id="15" name="TextBox 14">
            <a:extLst>
              <a:ext uri="{FF2B5EF4-FFF2-40B4-BE49-F238E27FC236}">
                <a16:creationId xmlns:a16="http://schemas.microsoft.com/office/drawing/2014/main" id="{EF6EC383-B4EE-4D02-A5F9-EF5BB33984E5}"/>
              </a:ext>
            </a:extLst>
          </p:cNvPr>
          <p:cNvSpPr txBox="1"/>
          <p:nvPr/>
        </p:nvSpPr>
        <p:spPr>
          <a:xfrm>
            <a:off x="5043212" y="5024756"/>
            <a:ext cx="2714956" cy="400110"/>
          </a:xfrm>
          <a:prstGeom prst="rect">
            <a:avLst/>
          </a:prstGeom>
          <a:noFill/>
        </p:spPr>
        <p:txBody>
          <a:bodyPr wrap="square" rtlCol="0">
            <a:spAutoFit/>
          </a:bodyPr>
          <a:lstStyle/>
          <a:p>
            <a:r>
              <a:rPr lang="en-CA" sz="2000" dirty="0"/>
              <a:t>Compare HSV histogram</a:t>
            </a:r>
          </a:p>
        </p:txBody>
      </p:sp>
      <p:sp>
        <p:nvSpPr>
          <p:cNvPr id="16" name="TextBox 15">
            <a:extLst>
              <a:ext uri="{FF2B5EF4-FFF2-40B4-BE49-F238E27FC236}">
                <a16:creationId xmlns:a16="http://schemas.microsoft.com/office/drawing/2014/main" id="{D7A4BEEE-2195-46A1-9645-0F7DC9C7C908}"/>
              </a:ext>
            </a:extLst>
          </p:cNvPr>
          <p:cNvSpPr txBox="1"/>
          <p:nvPr/>
        </p:nvSpPr>
        <p:spPr>
          <a:xfrm>
            <a:off x="1412358" y="6407941"/>
            <a:ext cx="9528544" cy="400110"/>
          </a:xfrm>
          <a:prstGeom prst="rect">
            <a:avLst/>
          </a:prstGeom>
          <a:noFill/>
        </p:spPr>
        <p:txBody>
          <a:bodyPr wrap="square" rtlCol="0">
            <a:spAutoFit/>
          </a:bodyPr>
          <a:lstStyle/>
          <a:p>
            <a:r>
              <a:rPr lang="en-CA" sz="2000" dirty="0"/>
              <a:t>Okuma’s paper: </a:t>
            </a:r>
            <a:r>
              <a:rPr lang="en-US" sz="2000" dirty="0"/>
              <a:t>A Boosted Particle Filter: Multitarget Detection and Tracking</a:t>
            </a:r>
            <a:r>
              <a:rPr lang="en-CA" sz="2000" dirty="0"/>
              <a:t>, ICCV 2005</a:t>
            </a:r>
            <a:endParaRPr lang="en-US" sz="2000" dirty="0"/>
          </a:p>
        </p:txBody>
      </p:sp>
    </p:spTree>
    <p:extLst>
      <p:ext uri="{BB962C8B-B14F-4D97-AF65-F5344CB8AC3E}">
        <p14:creationId xmlns:p14="http://schemas.microsoft.com/office/powerpoint/2010/main" val="2257649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13D5-C1CC-440C-BD58-AB7D263C5BBE}"/>
              </a:ext>
            </a:extLst>
          </p:cNvPr>
          <p:cNvSpPr>
            <a:spLocks noGrp="1"/>
          </p:cNvSpPr>
          <p:nvPr>
            <p:ph type="title"/>
          </p:nvPr>
        </p:nvSpPr>
        <p:spPr>
          <a:xfrm>
            <a:off x="432515" y="384444"/>
            <a:ext cx="10515600" cy="1325563"/>
          </a:xfrm>
        </p:spPr>
        <p:txBody>
          <a:bodyPr/>
          <a:lstStyle/>
          <a:p>
            <a:r>
              <a:rPr lang="en-CA" dirty="0"/>
              <a:t>Tracking </a:t>
            </a:r>
            <a:br>
              <a:rPr lang="en-CA" dirty="0"/>
            </a:br>
            <a:r>
              <a:rPr lang="en-CA" dirty="0"/>
              <a:t>demo</a:t>
            </a:r>
          </a:p>
        </p:txBody>
      </p:sp>
      <p:pic>
        <p:nvPicPr>
          <p:cNvPr id="7" name="traking_demo">
            <a:hlinkClick r:id="" action="ppaction://media"/>
            <a:extLst>
              <a:ext uri="{FF2B5EF4-FFF2-40B4-BE49-F238E27FC236}">
                <a16:creationId xmlns:a16="http://schemas.microsoft.com/office/drawing/2014/main" id="{867C5C08-5EF1-46A1-9C06-02EBD62312C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047167" y="0"/>
            <a:ext cx="9144833" cy="6858000"/>
          </a:xfrm>
        </p:spPr>
      </p:pic>
      <p:sp>
        <p:nvSpPr>
          <p:cNvPr id="8" name="TextBox 7">
            <a:extLst>
              <a:ext uri="{FF2B5EF4-FFF2-40B4-BE49-F238E27FC236}">
                <a16:creationId xmlns:a16="http://schemas.microsoft.com/office/drawing/2014/main" id="{2F7D82B0-D7E4-4C00-B2BF-A78C988D4F45}"/>
              </a:ext>
            </a:extLst>
          </p:cNvPr>
          <p:cNvSpPr txBox="1"/>
          <p:nvPr/>
        </p:nvSpPr>
        <p:spPr>
          <a:xfrm>
            <a:off x="148107" y="6452315"/>
            <a:ext cx="4481848" cy="369332"/>
          </a:xfrm>
          <a:prstGeom prst="rect">
            <a:avLst/>
          </a:prstGeom>
          <a:noFill/>
        </p:spPr>
        <p:txBody>
          <a:bodyPr wrap="square" rtlCol="0">
            <a:spAutoFit/>
          </a:bodyPr>
          <a:lstStyle/>
          <a:p>
            <a:r>
              <a:rPr lang="en-CA" dirty="0"/>
              <a:t>PETS 2009 dataset S2 L1 clip</a:t>
            </a:r>
          </a:p>
        </p:txBody>
      </p:sp>
    </p:spTree>
    <p:extLst>
      <p:ext uri="{BB962C8B-B14F-4D97-AF65-F5344CB8AC3E}">
        <p14:creationId xmlns:p14="http://schemas.microsoft.com/office/powerpoint/2010/main" val="156829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03B96-3CCF-44B7-8A4B-566FD6C71035}"/>
              </a:ext>
            </a:extLst>
          </p:cNvPr>
          <p:cNvSpPr>
            <a:spLocks noGrp="1"/>
          </p:cNvSpPr>
          <p:nvPr>
            <p:ph type="title"/>
          </p:nvPr>
        </p:nvSpPr>
        <p:spPr>
          <a:xfrm>
            <a:off x="878983" y="193010"/>
            <a:ext cx="10515600" cy="1325563"/>
          </a:xfrm>
        </p:spPr>
        <p:txBody>
          <a:bodyPr/>
          <a:lstStyle/>
          <a:p>
            <a:r>
              <a:rPr lang="en-CA" dirty="0"/>
              <a:t>Evaluation Method</a:t>
            </a:r>
          </a:p>
        </p:txBody>
      </p:sp>
      <p:pic>
        <p:nvPicPr>
          <p:cNvPr id="4" name="Picture 3">
            <a:extLst>
              <a:ext uri="{FF2B5EF4-FFF2-40B4-BE49-F238E27FC236}">
                <a16:creationId xmlns:a16="http://schemas.microsoft.com/office/drawing/2014/main" id="{D73A8240-92A9-4B7A-9EBA-06F8D9EF925A}"/>
              </a:ext>
            </a:extLst>
          </p:cNvPr>
          <p:cNvPicPr>
            <a:picLocks noChangeAspect="1"/>
          </p:cNvPicPr>
          <p:nvPr/>
        </p:nvPicPr>
        <p:blipFill>
          <a:blip r:embed="rId3"/>
          <a:stretch>
            <a:fillRect/>
          </a:stretch>
        </p:blipFill>
        <p:spPr>
          <a:xfrm>
            <a:off x="2320053" y="1690688"/>
            <a:ext cx="6943725" cy="1152525"/>
          </a:xfrm>
          <a:prstGeom prst="rect">
            <a:avLst/>
          </a:prstGeom>
        </p:spPr>
      </p:pic>
      <p:pic>
        <p:nvPicPr>
          <p:cNvPr id="8" name="Picture 7">
            <a:extLst>
              <a:ext uri="{FF2B5EF4-FFF2-40B4-BE49-F238E27FC236}">
                <a16:creationId xmlns:a16="http://schemas.microsoft.com/office/drawing/2014/main" id="{0AB08C4B-77C8-42B6-8047-804C93A8FBF3}"/>
              </a:ext>
            </a:extLst>
          </p:cNvPr>
          <p:cNvPicPr>
            <a:picLocks noChangeAspect="1"/>
          </p:cNvPicPr>
          <p:nvPr/>
        </p:nvPicPr>
        <p:blipFill>
          <a:blip r:embed="rId4"/>
          <a:stretch>
            <a:fillRect/>
          </a:stretch>
        </p:blipFill>
        <p:spPr>
          <a:xfrm>
            <a:off x="3492030" y="4129752"/>
            <a:ext cx="3200400" cy="1209675"/>
          </a:xfrm>
          <a:prstGeom prst="rect">
            <a:avLst/>
          </a:prstGeom>
        </p:spPr>
      </p:pic>
      <p:sp>
        <p:nvSpPr>
          <p:cNvPr id="9" name="TextBox 8">
            <a:extLst>
              <a:ext uri="{FF2B5EF4-FFF2-40B4-BE49-F238E27FC236}">
                <a16:creationId xmlns:a16="http://schemas.microsoft.com/office/drawing/2014/main" id="{55FB4E21-DF10-4819-A04B-1D53A8796752}"/>
              </a:ext>
            </a:extLst>
          </p:cNvPr>
          <p:cNvSpPr txBox="1"/>
          <p:nvPr/>
        </p:nvSpPr>
        <p:spPr>
          <a:xfrm>
            <a:off x="450761" y="6381482"/>
            <a:ext cx="11372045" cy="367048"/>
          </a:xfrm>
          <a:prstGeom prst="rect">
            <a:avLst/>
          </a:prstGeom>
          <a:noFill/>
        </p:spPr>
        <p:txBody>
          <a:bodyPr wrap="square" rtlCol="0">
            <a:spAutoFit/>
          </a:bodyPr>
          <a:lstStyle/>
          <a:p>
            <a:r>
              <a:rPr lang="en-CA" dirty="0"/>
              <a:t>Equations are taken from the paper </a:t>
            </a:r>
            <a:r>
              <a:rPr lang="en-US" dirty="0"/>
              <a:t>MOT16: A Benchmark for Multi-Object Tracking by Milan et. al.</a:t>
            </a:r>
            <a:endParaRPr lang="en-CA" dirty="0"/>
          </a:p>
        </p:txBody>
      </p:sp>
      <p:sp>
        <p:nvSpPr>
          <p:cNvPr id="10" name="TextBox 9">
            <a:extLst>
              <a:ext uri="{FF2B5EF4-FFF2-40B4-BE49-F238E27FC236}">
                <a16:creationId xmlns:a16="http://schemas.microsoft.com/office/drawing/2014/main" id="{18F419A5-655D-412E-94DD-F12622C80151}"/>
              </a:ext>
            </a:extLst>
          </p:cNvPr>
          <p:cNvSpPr txBox="1"/>
          <p:nvPr/>
        </p:nvSpPr>
        <p:spPr>
          <a:xfrm>
            <a:off x="699752" y="5371064"/>
            <a:ext cx="10874062" cy="954107"/>
          </a:xfrm>
          <a:prstGeom prst="rect">
            <a:avLst/>
          </a:prstGeom>
          <a:noFill/>
        </p:spPr>
        <p:txBody>
          <a:bodyPr wrap="square" rtlCol="0">
            <a:spAutoFit/>
          </a:bodyPr>
          <a:lstStyle/>
          <a:p>
            <a:r>
              <a:rPr lang="en-CA" sz="2800" dirty="0"/>
              <a:t>The average IOU between ground truth and tracking result to measure the quality of the correctly tracked objects</a:t>
            </a:r>
          </a:p>
        </p:txBody>
      </p:sp>
      <p:sp>
        <p:nvSpPr>
          <p:cNvPr id="11" name="TextBox 10">
            <a:extLst>
              <a:ext uri="{FF2B5EF4-FFF2-40B4-BE49-F238E27FC236}">
                <a16:creationId xmlns:a16="http://schemas.microsoft.com/office/drawing/2014/main" id="{AE269690-6649-4B1E-9F5E-756524AECAA9}"/>
              </a:ext>
            </a:extLst>
          </p:cNvPr>
          <p:cNvSpPr txBox="1"/>
          <p:nvPr/>
        </p:nvSpPr>
        <p:spPr>
          <a:xfrm>
            <a:off x="699752" y="3329104"/>
            <a:ext cx="11888564" cy="523220"/>
          </a:xfrm>
          <a:prstGeom prst="rect">
            <a:avLst/>
          </a:prstGeom>
          <a:noFill/>
        </p:spPr>
        <p:txBody>
          <a:bodyPr wrap="square" rtlCol="0">
            <a:spAutoFit/>
          </a:bodyPr>
          <a:lstStyle/>
          <a:p>
            <a:r>
              <a:rPr lang="en-CA" sz="2800" dirty="0"/>
              <a:t>A combination of three sources of error to measure a tracker’s performance</a:t>
            </a:r>
          </a:p>
        </p:txBody>
      </p:sp>
    </p:spTree>
    <p:extLst>
      <p:ext uri="{BB962C8B-B14F-4D97-AF65-F5344CB8AC3E}">
        <p14:creationId xmlns:p14="http://schemas.microsoft.com/office/powerpoint/2010/main" val="4020406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D032-9139-4395-92AC-F441E438516D}"/>
              </a:ext>
            </a:extLst>
          </p:cNvPr>
          <p:cNvSpPr>
            <a:spLocks noGrp="1"/>
          </p:cNvSpPr>
          <p:nvPr>
            <p:ph type="title"/>
          </p:nvPr>
        </p:nvSpPr>
        <p:spPr/>
        <p:txBody>
          <a:bodyPr/>
          <a:lstStyle/>
          <a:p>
            <a:r>
              <a:rPr lang="en-US" altLang="zh-CN" dirty="0"/>
              <a:t>Result comparison</a:t>
            </a:r>
            <a:endParaRPr lang="en-CA" dirty="0"/>
          </a:p>
        </p:txBody>
      </p:sp>
      <p:graphicFrame>
        <p:nvGraphicFramePr>
          <p:cNvPr id="4" name="Table 3">
            <a:extLst>
              <a:ext uri="{FF2B5EF4-FFF2-40B4-BE49-F238E27FC236}">
                <a16:creationId xmlns:a16="http://schemas.microsoft.com/office/drawing/2014/main" id="{85BD45E8-00B0-42AB-822E-C9DE72FBEA38}"/>
              </a:ext>
            </a:extLst>
          </p:cNvPr>
          <p:cNvGraphicFramePr>
            <a:graphicFrameLocks noGrp="1"/>
          </p:cNvGraphicFramePr>
          <p:nvPr>
            <p:extLst>
              <p:ext uri="{D42A27DB-BD31-4B8C-83A1-F6EECF244321}">
                <p14:modId xmlns:p14="http://schemas.microsoft.com/office/powerpoint/2010/main" val="3207439514"/>
              </p:ext>
            </p:extLst>
          </p:nvPr>
        </p:nvGraphicFramePr>
        <p:xfrm>
          <a:off x="414485" y="2301190"/>
          <a:ext cx="5786692" cy="1280160"/>
        </p:xfrm>
        <a:graphic>
          <a:graphicData uri="http://schemas.openxmlformats.org/drawingml/2006/table">
            <a:tbl>
              <a:tblPr firstRow="1" bandRow="1">
                <a:tableStyleId>{5C22544A-7EE6-4342-B048-85BDC9FD1C3A}</a:tableStyleId>
              </a:tblPr>
              <a:tblGrid>
                <a:gridCol w="731735">
                  <a:extLst>
                    <a:ext uri="{9D8B030D-6E8A-4147-A177-3AD203B41FA5}">
                      <a16:colId xmlns:a16="http://schemas.microsoft.com/office/drawing/2014/main" val="1812535931"/>
                    </a:ext>
                  </a:extLst>
                </a:gridCol>
                <a:gridCol w="843566">
                  <a:extLst>
                    <a:ext uri="{9D8B030D-6E8A-4147-A177-3AD203B41FA5}">
                      <a16:colId xmlns:a16="http://schemas.microsoft.com/office/drawing/2014/main" val="2241137708"/>
                    </a:ext>
                  </a:extLst>
                </a:gridCol>
                <a:gridCol w="817808">
                  <a:extLst>
                    <a:ext uri="{9D8B030D-6E8A-4147-A177-3AD203B41FA5}">
                      <a16:colId xmlns:a16="http://schemas.microsoft.com/office/drawing/2014/main" val="1802301667"/>
                    </a:ext>
                  </a:extLst>
                </a:gridCol>
                <a:gridCol w="1068947">
                  <a:extLst>
                    <a:ext uri="{9D8B030D-6E8A-4147-A177-3AD203B41FA5}">
                      <a16:colId xmlns:a16="http://schemas.microsoft.com/office/drawing/2014/main" val="466116924"/>
                    </a:ext>
                  </a:extLst>
                </a:gridCol>
                <a:gridCol w="798490">
                  <a:extLst>
                    <a:ext uri="{9D8B030D-6E8A-4147-A177-3AD203B41FA5}">
                      <a16:colId xmlns:a16="http://schemas.microsoft.com/office/drawing/2014/main" val="2171124030"/>
                    </a:ext>
                  </a:extLst>
                </a:gridCol>
                <a:gridCol w="798490">
                  <a:extLst>
                    <a:ext uri="{9D8B030D-6E8A-4147-A177-3AD203B41FA5}">
                      <a16:colId xmlns:a16="http://schemas.microsoft.com/office/drawing/2014/main" val="1328790742"/>
                    </a:ext>
                  </a:extLst>
                </a:gridCol>
                <a:gridCol w="727656">
                  <a:extLst>
                    <a:ext uri="{9D8B030D-6E8A-4147-A177-3AD203B41FA5}">
                      <a16:colId xmlns:a16="http://schemas.microsoft.com/office/drawing/2014/main" val="2055907941"/>
                    </a:ext>
                  </a:extLst>
                </a:gridCol>
              </a:tblGrid>
              <a:tr h="0">
                <a:tc>
                  <a:txBody>
                    <a:bodyPr/>
                    <a:lstStyle/>
                    <a:p>
                      <a:r>
                        <a:rPr lang="en-CA" dirty="0"/>
                        <a:t>CLIP</a:t>
                      </a:r>
                    </a:p>
                  </a:txBody>
                  <a:tcPr/>
                </a:tc>
                <a:tc>
                  <a:txBody>
                    <a:bodyPr/>
                    <a:lstStyle/>
                    <a:p>
                      <a:r>
                        <a:rPr lang="en-CA" dirty="0"/>
                        <a:t>MOTP</a:t>
                      </a:r>
                    </a:p>
                  </a:txBody>
                  <a:tcPr/>
                </a:tc>
                <a:tc>
                  <a:txBody>
                    <a:bodyPr/>
                    <a:lstStyle/>
                    <a:p>
                      <a:r>
                        <a:rPr lang="en-CA" dirty="0"/>
                        <a:t>MOTA</a:t>
                      </a:r>
                    </a:p>
                  </a:txBody>
                  <a:tcPr/>
                </a:tc>
                <a:tc>
                  <a:txBody>
                    <a:bodyPr/>
                    <a:lstStyle/>
                    <a:p>
                      <a:r>
                        <a:rPr lang="en-CA" dirty="0"/>
                        <a:t>Precision</a:t>
                      </a:r>
                    </a:p>
                  </a:txBody>
                  <a:tcPr/>
                </a:tc>
                <a:tc>
                  <a:txBody>
                    <a:bodyPr/>
                    <a:lstStyle/>
                    <a:p>
                      <a:r>
                        <a:rPr lang="en-CA" dirty="0"/>
                        <a:t>FN</a:t>
                      </a:r>
                    </a:p>
                  </a:txBody>
                  <a:tcPr/>
                </a:tc>
                <a:tc>
                  <a:txBody>
                    <a:bodyPr/>
                    <a:lstStyle/>
                    <a:p>
                      <a:r>
                        <a:rPr lang="en-CA" dirty="0"/>
                        <a:t>FP</a:t>
                      </a:r>
                    </a:p>
                  </a:txBody>
                  <a:tcPr/>
                </a:tc>
                <a:tc>
                  <a:txBody>
                    <a:bodyPr/>
                    <a:lstStyle/>
                    <a:p>
                      <a:r>
                        <a:rPr lang="en-CA" dirty="0"/>
                        <a:t>IDSW</a:t>
                      </a:r>
                    </a:p>
                  </a:txBody>
                  <a:tcPr/>
                </a:tc>
                <a:extLst>
                  <a:ext uri="{0D108BD9-81ED-4DB2-BD59-A6C34878D82A}">
                    <a16:rowId xmlns:a16="http://schemas.microsoft.com/office/drawing/2014/main" val="1370176763"/>
                  </a:ext>
                </a:extLst>
              </a:tr>
              <a:tr h="370840">
                <a:tc>
                  <a:txBody>
                    <a:bodyPr/>
                    <a:lstStyle/>
                    <a:p>
                      <a:r>
                        <a:rPr lang="en-CA" dirty="0"/>
                        <a:t>PETS 2009 S2L1 </a:t>
                      </a:r>
                    </a:p>
                  </a:txBody>
                  <a:tcPr/>
                </a:tc>
                <a:tc>
                  <a:txBody>
                    <a:bodyPr/>
                    <a:lstStyle/>
                    <a:p>
                      <a:r>
                        <a:rPr lang="en-CA" dirty="0"/>
                        <a:t>76.3%</a:t>
                      </a:r>
                    </a:p>
                  </a:txBody>
                  <a:tcPr/>
                </a:tc>
                <a:tc>
                  <a:txBody>
                    <a:bodyPr/>
                    <a:lstStyle/>
                    <a:p>
                      <a:r>
                        <a:rPr lang="en-CA" dirty="0"/>
                        <a:t>82.4%</a:t>
                      </a:r>
                    </a:p>
                  </a:txBody>
                  <a:tcPr/>
                </a:tc>
                <a:tc>
                  <a:txBody>
                    <a:bodyPr/>
                    <a:lstStyle/>
                    <a:p>
                      <a:r>
                        <a:rPr lang="en-CA" dirty="0"/>
                        <a:t>93.7%</a:t>
                      </a:r>
                    </a:p>
                  </a:txBody>
                  <a:tcPr/>
                </a:tc>
                <a:tc>
                  <a:txBody>
                    <a:bodyPr/>
                    <a:lstStyle/>
                    <a:p>
                      <a:r>
                        <a:rPr lang="en-CA" dirty="0"/>
                        <a:t>11.5%</a:t>
                      </a:r>
                    </a:p>
                  </a:txBody>
                  <a:tcPr/>
                </a:tc>
                <a:tc>
                  <a:txBody>
                    <a:bodyPr/>
                    <a:lstStyle/>
                    <a:p>
                      <a:r>
                        <a:rPr lang="en-CA" dirty="0"/>
                        <a:t>5.89</a:t>
                      </a:r>
                      <a:r>
                        <a:rPr lang="en-US" altLang="zh-CN" dirty="0"/>
                        <a:t>%</a:t>
                      </a:r>
                      <a:endParaRPr lang="en-CA" dirty="0"/>
                    </a:p>
                  </a:txBody>
                  <a:tcPr/>
                </a:tc>
                <a:tc>
                  <a:txBody>
                    <a:bodyPr/>
                    <a:lstStyle/>
                    <a:p>
                      <a:r>
                        <a:rPr lang="en-US" altLang="zh-CN" dirty="0"/>
                        <a:t>36</a:t>
                      </a:r>
                      <a:endParaRPr lang="en-CA" dirty="0"/>
                    </a:p>
                  </a:txBody>
                  <a:tcPr/>
                </a:tc>
                <a:extLst>
                  <a:ext uri="{0D108BD9-81ED-4DB2-BD59-A6C34878D82A}">
                    <a16:rowId xmlns:a16="http://schemas.microsoft.com/office/drawing/2014/main" val="873644553"/>
                  </a:ext>
                </a:extLst>
              </a:tr>
            </a:tbl>
          </a:graphicData>
        </a:graphic>
      </p:graphicFrame>
      <p:pic>
        <p:nvPicPr>
          <p:cNvPr id="5" name="Picture 4">
            <a:extLst>
              <a:ext uri="{FF2B5EF4-FFF2-40B4-BE49-F238E27FC236}">
                <a16:creationId xmlns:a16="http://schemas.microsoft.com/office/drawing/2014/main" id="{3CA01C6F-3022-4250-A188-BB03B3A191F2}"/>
              </a:ext>
            </a:extLst>
          </p:cNvPr>
          <p:cNvPicPr>
            <a:picLocks noChangeAspect="1"/>
          </p:cNvPicPr>
          <p:nvPr/>
        </p:nvPicPr>
        <p:blipFill>
          <a:blip r:embed="rId3"/>
          <a:stretch>
            <a:fillRect/>
          </a:stretch>
        </p:blipFill>
        <p:spPr>
          <a:xfrm>
            <a:off x="6400801" y="1969561"/>
            <a:ext cx="5554952" cy="4695257"/>
          </a:xfrm>
          <a:prstGeom prst="rect">
            <a:avLst/>
          </a:prstGeom>
        </p:spPr>
      </p:pic>
      <p:sp>
        <p:nvSpPr>
          <p:cNvPr id="6" name="Rectangle 5">
            <a:extLst>
              <a:ext uri="{FF2B5EF4-FFF2-40B4-BE49-F238E27FC236}">
                <a16:creationId xmlns:a16="http://schemas.microsoft.com/office/drawing/2014/main" id="{9B2F51E1-C0DD-4104-8728-73E81BD7A54C}"/>
              </a:ext>
            </a:extLst>
          </p:cNvPr>
          <p:cNvSpPr/>
          <p:nvPr/>
        </p:nvSpPr>
        <p:spPr>
          <a:xfrm>
            <a:off x="6563865" y="5143126"/>
            <a:ext cx="5228823" cy="270456"/>
          </a:xfrm>
          <a:prstGeom prst="rect">
            <a:avLst/>
          </a:prstGeom>
          <a:solidFill>
            <a:schemeClr val="accent4">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dirty="0"/>
          </a:p>
        </p:txBody>
      </p:sp>
      <p:sp>
        <p:nvSpPr>
          <p:cNvPr id="8" name="TextBox 7">
            <a:extLst>
              <a:ext uri="{FF2B5EF4-FFF2-40B4-BE49-F238E27FC236}">
                <a16:creationId xmlns:a16="http://schemas.microsoft.com/office/drawing/2014/main" id="{A29DD014-1E23-4FFA-8CBB-C0444DC721AA}"/>
              </a:ext>
            </a:extLst>
          </p:cNvPr>
          <p:cNvSpPr txBox="1"/>
          <p:nvPr/>
        </p:nvSpPr>
        <p:spPr>
          <a:xfrm>
            <a:off x="334851" y="6492875"/>
            <a:ext cx="12018135" cy="338554"/>
          </a:xfrm>
          <a:prstGeom prst="rect">
            <a:avLst/>
          </a:prstGeom>
          <a:noFill/>
        </p:spPr>
        <p:txBody>
          <a:bodyPr wrap="square" rtlCol="0">
            <a:spAutoFit/>
          </a:bodyPr>
          <a:lstStyle/>
          <a:p>
            <a:r>
              <a:rPr lang="en-CA" sz="1600" dirty="0"/>
              <a:t>*The table on the right is taken from </a:t>
            </a:r>
            <a:r>
              <a:rPr lang="en-US" sz="1600" dirty="0"/>
              <a:t>Online </a:t>
            </a:r>
            <a:r>
              <a:rPr lang="en-US" sz="1600" dirty="0" err="1"/>
              <a:t>Multiperson</a:t>
            </a:r>
            <a:r>
              <a:rPr lang="en-US" sz="1600" dirty="0"/>
              <a:t> Tracking-by-Detection from a Single, Uncalibrated Camera by </a:t>
            </a:r>
            <a:r>
              <a:rPr lang="en-US" sz="1600" dirty="0" err="1"/>
              <a:t>Breitenstein</a:t>
            </a:r>
            <a:r>
              <a:rPr lang="en-US" sz="1600" dirty="0"/>
              <a:t> et. al.</a:t>
            </a:r>
            <a:endParaRPr lang="en-CA" sz="1600" dirty="0"/>
          </a:p>
        </p:txBody>
      </p:sp>
      <p:sp>
        <p:nvSpPr>
          <p:cNvPr id="9" name="TextBox 8">
            <a:extLst>
              <a:ext uri="{FF2B5EF4-FFF2-40B4-BE49-F238E27FC236}">
                <a16:creationId xmlns:a16="http://schemas.microsoft.com/office/drawing/2014/main" id="{E85B9257-176A-43DE-81B8-2F11B75B7F56}"/>
              </a:ext>
            </a:extLst>
          </p:cNvPr>
          <p:cNvSpPr txBox="1"/>
          <p:nvPr/>
        </p:nvSpPr>
        <p:spPr>
          <a:xfrm>
            <a:off x="6960857" y="1486581"/>
            <a:ext cx="4434837" cy="646331"/>
          </a:xfrm>
          <a:prstGeom prst="rect">
            <a:avLst/>
          </a:prstGeom>
          <a:noFill/>
        </p:spPr>
        <p:txBody>
          <a:bodyPr wrap="square" rtlCol="0">
            <a:spAutoFit/>
          </a:bodyPr>
          <a:lstStyle/>
          <a:p>
            <a:r>
              <a:rPr lang="en-CA" dirty="0"/>
              <a:t>Tracking result from a later paper by the same authors using the same tracking model</a:t>
            </a:r>
          </a:p>
        </p:txBody>
      </p:sp>
      <p:sp>
        <p:nvSpPr>
          <p:cNvPr id="10" name="TextBox 9">
            <a:extLst>
              <a:ext uri="{FF2B5EF4-FFF2-40B4-BE49-F238E27FC236}">
                <a16:creationId xmlns:a16="http://schemas.microsoft.com/office/drawing/2014/main" id="{DEC79B06-917D-482A-A904-B022D62ED3E9}"/>
              </a:ext>
            </a:extLst>
          </p:cNvPr>
          <p:cNvSpPr txBox="1"/>
          <p:nvPr/>
        </p:nvSpPr>
        <p:spPr>
          <a:xfrm>
            <a:off x="1646350" y="1843088"/>
            <a:ext cx="3438659" cy="369332"/>
          </a:xfrm>
          <a:prstGeom prst="rect">
            <a:avLst/>
          </a:prstGeom>
          <a:noFill/>
        </p:spPr>
        <p:txBody>
          <a:bodyPr wrap="square" rtlCol="0">
            <a:spAutoFit/>
          </a:bodyPr>
          <a:lstStyle/>
          <a:p>
            <a:r>
              <a:rPr lang="en-CA" dirty="0"/>
              <a:t>Tracking result of this project</a:t>
            </a:r>
          </a:p>
        </p:txBody>
      </p:sp>
    </p:spTree>
    <p:extLst>
      <p:ext uri="{BB962C8B-B14F-4D97-AF65-F5344CB8AC3E}">
        <p14:creationId xmlns:p14="http://schemas.microsoft.com/office/powerpoint/2010/main" val="3591470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34F42-C6CE-44A1-B96A-FAFF7BEDDC4D}"/>
              </a:ext>
            </a:extLst>
          </p:cNvPr>
          <p:cNvSpPr>
            <a:spLocks noGrp="1"/>
          </p:cNvSpPr>
          <p:nvPr>
            <p:ph type="title"/>
          </p:nvPr>
        </p:nvSpPr>
        <p:spPr/>
        <p:txBody>
          <a:bodyPr/>
          <a:lstStyle/>
          <a:p>
            <a:r>
              <a:rPr lang="en-US" altLang="zh-CN" dirty="0"/>
              <a:t>Discussion</a:t>
            </a:r>
            <a:endParaRPr lang="en-CA" dirty="0"/>
          </a:p>
        </p:txBody>
      </p:sp>
      <p:sp>
        <p:nvSpPr>
          <p:cNvPr id="3" name="Content Placeholder 2">
            <a:extLst>
              <a:ext uri="{FF2B5EF4-FFF2-40B4-BE49-F238E27FC236}">
                <a16:creationId xmlns:a16="http://schemas.microsoft.com/office/drawing/2014/main" id="{0B4AE8DB-CF8F-410A-B2C0-1278DF45857B}"/>
              </a:ext>
            </a:extLst>
          </p:cNvPr>
          <p:cNvSpPr>
            <a:spLocks noGrp="1"/>
          </p:cNvSpPr>
          <p:nvPr>
            <p:ph idx="1"/>
          </p:nvPr>
        </p:nvSpPr>
        <p:spPr/>
        <p:txBody>
          <a:bodyPr>
            <a:normAutofit fontScale="92500" lnSpcReduction="10000"/>
          </a:bodyPr>
          <a:lstStyle/>
          <a:p>
            <a:r>
              <a:rPr lang="en-CA" dirty="0"/>
              <a:t>Disadvantages</a:t>
            </a:r>
          </a:p>
          <a:p>
            <a:pPr marL="514350" indent="-514350">
              <a:buAutoNum type="arabicPeriod"/>
            </a:pPr>
            <a:r>
              <a:rPr lang="en-CA" dirty="0"/>
              <a:t>Does not incorporate all past state information</a:t>
            </a:r>
          </a:p>
          <a:p>
            <a:pPr marL="514350" indent="-514350">
              <a:buAutoNum type="arabicPeriod"/>
            </a:pPr>
            <a:r>
              <a:rPr lang="en-CA" dirty="0"/>
              <a:t>Assumptions about new detection validation might not generalize well</a:t>
            </a:r>
          </a:p>
          <a:p>
            <a:pPr marL="0" indent="0">
              <a:buNone/>
            </a:pPr>
            <a:endParaRPr lang="en-CA" dirty="0"/>
          </a:p>
          <a:p>
            <a:r>
              <a:rPr lang="en-CA" dirty="0"/>
              <a:t>Advantages</a:t>
            </a:r>
          </a:p>
          <a:p>
            <a:pPr marL="514350" indent="-514350">
              <a:buFont typeface="+mj-lt"/>
              <a:buAutoNum type="arabicPeriod"/>
            </a:pPr>
            <a:r>
              <a:rPr lang="en-CA" dirty="0"/>
              <a:t>Simplicity, easy to implement</a:t>
            </a:r>
          </a:p>
          <a:p>
            <a:pPr marL="514350" indent="-514350">
              <a:buFont typeface="+mj-lt"/>
              <a:buAutoNum type="arabicPeriod"/>
            </a:pPr>
            <a:r>
              <a:rPr lang="en-CA" dirty="0"/>
              <a:t>The particle filter approach scales well, everything is parallelable </a:t>
            </a:r>
          </a:p>
          <a:p>
            <a:pPr marL="514350" indent="-514350">
              <a:buFont typeface="+mj-lt"/>
              <a:buAutoNum type="arabicPeriod"/>
            </a:pPr>
            <a:r>
              <a:rPr lang="en-CA" dirty="0"/>
              <a:t>It can incorporate any observation model we can design into the likelihood weights</a:t>
            </a:r>
          </a:p>
          <a:p>
            <a:pPr marL="514350" indent="-514350">
              <a:buFont typeface="+mj-lt"/>
              <a:buAutoNum type="arabicPeriod"/>
            </a:pPr>
            <a:r>
              <a:rPr lang="en-CA" dirty="0"/>
              <a:t>Online method</a:t>
            </a:r>
          </a:p>
        </p:txBody>
      </p:sp>
    </p:spTree>
    <p:extLst>
      <p:ext uri="{BB962C8B-B14F-4D97-AF65-F5344CB8AC3E}">
        <p14:creationId xmlns:p14="http://schemas.microsoft.com/office/powerpoint/2010/main" val="4225983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29BE0-636D-428D-90BA-09982EB6CCCE}"/>
              </a:ext>
            </a:extLst>
          </p:cNvPr>
          <p:cNvSpPr>
            <a:spLocks noGrp="1"/>
          </p:cNvSpPr>
          <p:nvPr>
            <p:ph type="title"/>
          </p:nvPr>
        </p:nvSpPr>
        <p:spPr/>
        <p:txBody>
          <a:bodyPr/>
          <a:lstStyle/>
          <a:p>
            <a:r>
              <a:rPr lang="en-CA" dirty="0"/>
              <a:t>Multiple Object Tracking Problem Definition</a:t>
            </a:r>
          </a:p>
        </p:txBody>
      </p:sp>
      <p:sp>
        <p:nvSpPr>
          <p:cNvPr id="3" name="Content Placeholder 2">
            <a:extLst>
              <a:ext uri="{FF2B5EF4-FFF2-40B4-BE49-F238E27FC236}">
                <a16:creationId xmlns:a16="http://schemas.microsoft.com/office/drawing/2014/main" id="{91D774C9-3F9B-46B8-809D-74F6A3FB4F48}"/>
              </a:ext>
            </a:extLst>
          </p:cNvPr>
          <p:cNvSpPr>
            <a:spLocks noGrp="1"/>
          </p:cNvSpPr>
          <p:nvPr>
            <p:ph idx="1"/>
          </p:nvPr>
        </p:nvSpPr>
        <p:spPr>
          <a:xfrm>
            <a:off x="838200" y="1825625"/>
            <a:ext cx="10515600" cy="4879975"/>
          </a:xfrm>
        </p:spPr>
        <p:txBody>
          <a:bodyPr>
            <a:noAutofit/>
          </a:bodyPr>
          <a:lstStyle/>
          <a:p>
            <a:r>
              <a:rPr lang="en-CA" sz="4000" dirty="0"/>
              <a:t>Given an image sequence that contains multiple objects, find the state (position, size) of each object across the frames, and link the states of each object into trajectories.</a:t>
            </a:r>
          </a:p>
          <a:p>
            <a:endParaRPr lang="en-CA" sz="4000" dirty="0"/>
          </a:p>
          <a:p>
            <a:r>
              <a:rPr lang="en-CA" sz="4000" dirty="0"/>
              <a:t>It is an ill-posed and inverse computer vision problem</a:t>
            </a:r>
          </a:p>
        </p:txBody>
      </p:sp>
    </p:spTree>
    <p:extLst>
      <p:ext uri="{BB962C8B-B14F-4D97-AF65-F5344CB8AC3E}">
        <p14:creationId xmlns:p14="http://schemas.microsoft.com/office/powerpoint/2010/main" val="778724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C60C-12F7-4021-B612-2916722C61C7}"/>
              </a:ext>
            </a:extLst>
          </p:cNvPr>
          <p:cNvSpPr>
            <a:spLocks noGrp="1"/>
          </p:cNvSpPr>
          <p:nvPr>
            <p:ph type="title"/>
          </p:nvPr>
        </p:nvSpPr>
        <p:spPr>
          <a:xfrm>
            <a:off x="838200" y="-253736"/>
            <a:ext cx="10515600" cy="1325563"/>
          </a:xfrm>
        </p:spPr>
        <p:txBody>
          <a:bodyPr/>
          <a:lstStyle/>
          <a:p>
            <a:r>
              <a:rPr lang="en-CA" dirty="0"/>
              <a:t>Potential Improvement</a:t>
            </a:r>
          </a:p>
        </p:txBody>
      </p:sp>
      <p:sp>
        <p:nvSpPr>
          <p:cNvPr id="3" name="Content Placeholder 2">
            <a:extLst>
              <a:ext uri="{FF2B5EF4-FFF2-40B4-BE49-F238E27FC236}">
                <a16:creationId xmlns:a16="http://schemas.microsoft.com/office/drawing/2014/main" id="{BD8C1ABF-D225-4655-9126-1C891971787D}"/>
              </a:ext>
            </a:extLst>
          </p:cNvPr>
          <p:cNvSpPr>
            <a:spLocks noGrp="1"/>
          </p:cNvSpPr>
          <p:nvPr>
            <p:ph idx="1"/>
          </p:nvPr>
        </p:nvSpPr>
        <p:spPr>
          <a:xfrm>
            <a:off x="838200" y="835727"/>
            <a:ext cx="10515600" cy="4351338"/>
          </a:xfrm>
        </p:spPr>
        <p:txBody>
          <a:bodyPr/>
          <a:lstStyle/>
          <a:p>
            <a:r>
              <a:rPr lang="en-CA" dirty="0"/>
              <a:t>Use a better motion model instead of assuming constant speed</a:t>
            </a:r>
          </a:p>
          <a:p>
            <a:r>
              <a:rPr lang="en-CA" dirty="0"/>
              <a:t>Use better observation models:</a:t>
            </a:r>
          </a:p>
          <a:p>
            <a:pPr marL="514350" indent="-514350">
              <a:buFont typeface="+mj-lt"/>
              <a:buAutoNum type="arabicPeriod"/>
            </a:pPr>
            <a:r>
              <a:rPr lang="en-CA" dirty="0"/>
              <a:t>Use a deep learning based detector dedicated to pedestrian detection</a:t>
            </a:r>
          </a:p>
          <a:p>
            <a:pPr marL="514350" indent="-514350">
              <a:buFont typeface="+mj-lt"/>
              <a:buAutoNum type="arabicPeriod"/>
            </a:pPr>
            <a:r>
              <a:rPr lang="en-CA" dirty="0"/>
              <a:t>Use a deep learning based Re-ID model as the appearance model </a:t>
            </a:r>
          </a:p>
          <a:p>
            <a:pPr lvl="1"/>
            <a:r>
              <a:rPr lang="en-CA" dirty="0">
                <a:solidFill>
                  <a:schemeClr val="accent1"/>
                </a:solidFill>
              </a:rPr>
              <a:t>For example</a:t>
            </a:r>
            <a:r>
              <a:rPr lang="en-CA" dirty="0"/>
              <a:t>: </a:t>
            </a:r>
            <a:r>
              <a:rPr lang="en-US" dirty="0">
                <a:solidFill>
                  <a:schemeClr val="accent1"/>
                </a:solidFill>
                <a:effectLst/>
              </a:rPr>
              <a:t>Efficient and Deep Person Re-identification Using Multi-level Similarity by Guo and Cheung, CVPR 2018</a:t>
            </a:r>
          </a:p>
        </p:txBody>
      </p:sp>
      <p:pic>
        <p:nvPicPr>
          <p:cNvPr id="4" name="Picture 3">
            <a:extLst>
              <a:ext uri="{FF2B5EF4-FFF2-40B4-BE49-F238E27FC236}">
                <a16:creationId xmlns:a16="http://schemas.microsoft.com/office/drawing/2014/main" id="{B851DB91-B3FC-4E5B-9DFC-B0760D9E253B}"/>
              </a:ext>
            </a:extLst>
          </p:cNvPr>
          <p:cNvPicPr>
            <a:picLocks noChangeAspect="1"/>
          </p:cNvPicPr>
          <p:nvPr/>
        </p:nvPicPr>
        <p:blipFill rotWithShape="1">
          <a:blip r:embed="rId2"/>
          <a:srcRect t="4045" b="3525"/>
          <a:stretch/>
        </p:blipFill>
        <p:spPr>
          <a:xfrm>
            <a:off x="6810375" y="3607865"/>
            <a:ext cx="5381625" cy="2831911"/>
          </a:xfrm>
          <a:prstGeom prst="rect">
            <a:avLst/>
          </a:prstGeom>
        </p:spPr>
      </p:pic>
      <p:sp>
        <p:nvSpPr>
          <p:cNvPr id="11" name="Rectangle 10">
            <a:extLst>
              <a:ext uri="{FF2B5EF4-FFF2-40B4-BE49-F238E27FC236}">
                <a16:creationId xmlns:a16="http://schemas.microsoft.com/office/drawing/2014/main" id="{C8083C04-EFDE-4001-9BA0-A2EA88879063}"/>
              </a:ext>
            </a:extLst>
          </p:cNvPr>
          <p:cNvSpPr/>
          <p:nvPr/>
        </p:nvSpPr>
        <p:spPr>
          <a:xfrm>
            <a:off x="1029268" y="6439776"/>
            <a:ext cx="10324532" cy="338554"/>
          </a:xfrm>
          <a:prstGeom prst="rect">
            <a:avLst/>
          </a:prstGeom>
        </p:spPr>
        <p:txBody>
          <a:bodyPr wrap="square">
            <a:spAutoFit/>
          </a:bodyPr>
          <a:lstStyle/>
          <a:p>
            <a:r>
              <a:rPr lang="en-CA" sz="1600" dirty="0"/>
              <a:t>Image taken from </a:t>
            </a:r>
            <a:r>
              <a:rPr lang="en-US" sz="1600" dirty="0"/>
              <a:t>Efficient and Deep Person Re-identification Using Multi-level Similarity by Guo and Cheung</a:t>
            </a:r>
          </a:p>
        </p:txBody>
      </p:sp>
    </p:spTree>
    <p:extLst>
      <p:ext uri="{BB962C8B-B14F-4D97-AF65-F5344CB8AC3E}">
        <p14:creationId xmlns:p14="http://schemas.microsoft.com/office/powerpoint/2010/main" val="270220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5AFD-5F9B-4AAF-9B8C-D2CFB9B06600}"/>
              </a:ext>
            </a:extLst>
          </p:cNvPr>
          <p:cNvSpPr>
            <a:spLocks noGrp="1"/>
          </p:cNvSpPr>
          <p:nvPr>
            <p:ph type="title"/>
          </p:nvPr>
        </p:nvSpPr>
        <p:spPr>
          <a:xfrm>
            <a:off x="4650883" y="2528776"/>
            <a:ext cx="2890233" cy="1325563"/>
          </a:xfrm>
        </p:spPr>
        <p:txBody>
          <a:bodyPr/>
          <a:lstStyle/>
          <a:p>
            <a:r>
              <a:rPr lang="en-CA" dirty="0"/>
              <a:t>Questions?</a:t>
            </a:r>
          </a:p>
        </p:txBody>
      </p:sp>
    </p:spTree>
    <p:extLst>
      <p:ext uri="{BB962C8B-B14F-4D97-AF65-F5344CB8AC3E}">
        <p14:creationId xmlns:p14="http://schemas.microsoft.com/office/powerpoint/2010/main" val="2674625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16E6-0BB0-450B-861B-BE1BC04CAF82}"/>
              </a:ext>
            </a:extLst>
          </p:cNvPr>
          <p:cNvSpPr>
            <a:spLocks noGrp="1"/>
          </p:cNvSpPr>
          <p:nvPr>
            <p:ph type="title"/>
          </p:nvPr>
        </p:nvSpPr>
        <p:spPr/>
        <p:txBody>
          <a:bodyPr/>
          <a:lstStyle/>
          <a:p>
            <a:r>
              <a:rPr lang="en-CA" dirty="0"/>
              <a:t>Applications </a:t>
            </a:r>
          </a:p>
        </p:txBody>
      </p:sp>
      <p:sp>
        <p:nvSpPr>
          <p:cNvPr id="3" name="Content Placeholder 2">
            <a:extLst>
              <a:ext uri="{FF2B5EF4-FFF2-40B4-BE49-F238E27FC236}">
                <a16:creationId xmlns:a16="http://schemas.microsoft.com/office/drawing/2014/main" id="{537344A1-BB3A-48A6-B6A0-389C24F4AD6A}"/>
              </a:ext>
            </a:extLst>
          </p:cNvPr>
          <p:cNvSpPr>
            <a:spLocks noGrp="1"/>
          </p:cNvSpPr>
          <p:nvPr>
            <p:ph idx="1"/>
          </p:nvPr>
        </p:nvSpPr>
        <p:spPr>
          <a:xfrm>
            <a:off x="838200" y="1628776"/>
            <a:ext cx="9210675" cy="4826000"/>
          </a:xfrm>
        </p:spPr>
        <p:txBody>
          <a:bodyPr>
            <a:normAutofit/>
          </a:bodyPr>
          <a:lstStyle/>
          <a:p>
            <a:r>
              <a:rPr lang="en-CA" dirty="0"/>
              <a:t>Sport Analytics</a:t>
            </a:r>
          </a:p>
          <a:p>
            <a:endParaRPr lang="en-CA" dirty="0"/>
          </a:p>
          <a:p>
            <a:r>
              <a:rPr lang="en-CA" dirty="0"/>
              <a:t>Visual surveillance</a:t>
            </a:r>
          </a:p>
          <a:p>
            <a:endParaRPr lang="en-CA" dirty="0"/>
          </a:p>
          <a:p>
            <a:r>
              <a:rPr lang="en-CA" dirty="0"/>
              <a:t>Autonomous driving</a:t>
            </a:r>
          </a:p>
          <a:p>
            <a:endParaRPr lang="en-CA" dirty="0"/>
          </a:p>
          <a:p>
            <a:r>
              <a:rPr lang="en-CA" dirty="0"/>
              <a:t>And more</a:t>
            </a:r>
          </a:p>
          <a:p>
            <a:pPr marL="0" indent="0">
              <a:buNone/>
            </a:pPr>
            <a:endParaRPr lang="en-CA" dirty="0"/>
          </a:p>
        </p:txBody>
      </p:sp>
      <p:pic>
        <p:nvPicPr>
          <p:cNvPr id="1026" name="Picture 2" descr="Image result for second spectrum">
            <a:extLst>
              <a:ext uri="{FF2B5EF4-FFF2-40B4-BE49-F238E27FC236}">
                <a16:creationId xmlns:a16="http://schemas.microsoft.com/office/drawing/2014/main" id="{9C903C4D-CB2D-44DB-82BE-841359BAE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638" y="1341691"/>
            <a:ext cx="7158025" cy="4086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E70F46D-0670-4A76-BE8C-4838CB81056E}"/>
              </a:ext>
            </a:extLst>
          </p:cNvPr>
          <p:cNvPicPr>
            <a:picLocks noChangeAspect="1"/>
          </p:cNvPicPr>
          <p:nvPr/>
        </p:nvPicPr>
        <p:blipFill>
          <a:blip r:embed="rId4"/>
          <a:stretch>
            <a:fillRect/>
          </a:stretch>
        </p:blipFill>
        <p:spPr>
          <a:xfrm>
            <a:off x="4271639" y="1296590"/>
            <a:ext cx="7581900" cy="4264818"/>
          </a:xfrm>
          <a:prstGeom prst="rect">
            <a:avLst/>
          </a:prstGeom>
        </p:spPr>
      </p:pic>
      <p:pic>
        <p:nvPicPr>
          <p:cNvPr id="1028" name="Picture 4" descr="Image result for autonomous driving">
            <a:extLst>
              <a:ext uri="{FF2B5EF4-FFF2-40B4-BE49-F238E27FC236}">
                <a16:creationId xmlns:a16="http://schemas.microsoft.com/office/drawing/2014/main" id="{84A27078-69A6-4BFD-802D-8E63E6DF6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1638" y="1303592"/>
            <a:ext cx="7581901" cy="42127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C780CF-4230-4B58-8FB4-3783E3E7C3AE}"/>
              </a:ext>
            </a:extLst>
          </p:cNvPr>
          <p:cNvSpPr txBox="1"/>
          <p:nvPr/>
        </p:nvSpPr>
        <p:spPr>
          <a:xfrm>
            <a:off x="695325" y="6219825"/>
            <a:ext cx="11391563" cy="369332"/>
          </a:xfrm>
          <a:prstGeom prst="rect">
            <a:avLst/>
          </a:prstGeom>
          <a:noFill/>
        </p:spPr>
        <p:txBody>
          <a:bodyPr wrap="square" rtlCol="0">
            <a:spAutoFit/>
          </a:bodyPr>
          <a:lstStyle/>
          <a:p>
            <a:r>
              <a:rPr lang="en-CA" dirty="0"/>
              <a:t>Images courtesy of Second Spectrum, Quartz and auto.economictimes.com</a:t>
            </a:r>
          </a:p>
        </p:txBody>
      </p:sp>
    </p:spTree>
    <p:extLst>
      <p:ext uri="{BB962C8B-B14F-4D97-AF65-F5344CB8AC3E}">
        <p14:creationId xmlns:p14="http://schemas.microsoft.com/office/powerpoint/2010/main" val="398643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0D16-9682-4E0A-B14F-28FAE703E435}"/>
              </a:ext>
            </a:extLst>
          </p:cNvPr>
          <p:cNvSpPr>
            <a:spLocks noGrp="1"/>
          </p:cNvSpPr>
          <p:nvPr>
            <p:ph type="title"/>
          </p:nvPr>
        </p:nvSpPr>
        <p:spPr/>
        <p:txBody>
          <a:bodyPr/>
          <a:lstStyle/>
          <a:p>
            <a:r>
              <a:rPr lang="en-CA" dirty="0"/>
              <a:t>Other Multiple Object tracking Models</a:t>
            </a:r>
          </a:p>
        </p:txBody>
      </p:sp>
      <p:sp>
        <p:nvSpPr>
          <p:cNvPr id="3" name="Content Placeholder 2">
            <a:extLst>
              <a:ext uri="{FF2B5EF4-FFF2-40B4-BE49-F238E27FC236}">
                <a16:creationId xmlns:a16="http://schemas.microsoft.com/office/drawing/2014/main" id="{43C274BC-9D49-4A74-9ACC-2B0E89A5629C}"/>
              </a:ext>
            </a:extLst>
          </p:cNvPr>
          <p:cNvSpPr>
            <a:spLocks noGrp="1"/>
          </p:cNvSpPr>
          <p:nvPr>
            <p:ph idx="1"/>
          </p:nvPr>
        </p:nvSpPr>
        <p:spPr/>
        <p:txBody>
          <a:bodyPr/>
          <a:lstStyle/>
          <a:p>
            <a:r>
              <a:rPr lang="en-CA" dirty="0"/>
              <a:t>Recurrent Net</a:t>
            </a:r>
          </a:p>
          <a:p>
            <a:pPr marL="0" indent="0">
              <a:buNone/>
            </a:pPr>
            <a:r>
              <a:rPr lang="en-US" dirty="0">
                <a:solidFill>
                  <a:schemeClr val="accent1"/>
                </a:solidFill>
              </a:rPr>
              <a:t>Tracking The </a:t>
            </a:r>
            <a:r>
              <a:rPr lang="en-US" dirty="0" err="1">
                <a:solidFill>
                  <a:schemeClr val="accent1"/>
                </a:solidFill>
              </a:rPr>
              <a:t>Untrackable</a:t>
            </a:r>
            <a:r>
              <a:rPr lang="en-US" dirty="0">
                <a:solidFill>
                  <a:schemeClr val="accent1"/>
                </a:solidFill>
              </a:rPr>
              <a:t>: Learning to Track Multiple Cues with Long-Term Dependencies by </a:t>
            </a:r>
            <a:r>
              <a:rPr lang="en-US" dirty="0" err="1">
                <a:solidFill>
                  <a:schemeClr val="accent1"/>
                </a:solidFill>
              </a:rPr>
              <a:t>Sadeghian</a:t>
            </a:r>
            <a:r>
              <a:rPr lang="en-US" dirty="0">
                <a:solidFill>
                  <a:schemeClr val="accent1"/>
                </a:solidFill>
              </a:rPr>
              <a:t> et. al. ICCV 2017</a:t>
            </a:r>
          </a:p>
          <a:p>
            <a:r>
              <a:rPr lang="en-US" dirty="0"/>
              <a:t>Reinforcement Learning</a:t>
            </a:r>
          </a:p>
          <a:p>
            <a:pPr marL="0" indent="0">
              <a:buNone/>
            </a:pPr>
            <a:r>
              <a:rPr lang="en-US" dirty="0">
                <a:solidFill>
                  <a:schemeClr val="accent1"/>
                </a:solidFill>
              </a:rPr>
              <a:t>Learning to Track: Online Multi-Object Tracking by Decision Making by Xiang et. al. ICCV 2015</a:t>
            </a:r>
          </a:p>
          <a:p>
            <a:r>
              <a:rPr lang="en-US" dirty="0"/>
              <a:t>Graphical Method</a:t>
            </a:r>
            <a:endParaRPr lang="en-CA" dirty="0"/>
          </a:p>
          <a:p>
            <a:pPr marL="0" indent="0">
              <a:buNone/>
            </a:pPr>
            <a:r>
              <a:rPr lang="en-US" dirty="0">
                <a:solidFill>
                  <a:schemeClr val="accent1"/>
                </a:solidFill>
                <a:effectLst/>
              </a:rPr>
              <a:t>Multiple people tracking by lifted </a:t>
            </a:r>
            <a:r>
              <a:rPr lang="en-US" dirty="0" err="1">
                <a:solidFill>
                  <a:schemeClr val="accent1"/>
                </a:solidFill>
                <a:effectLst/>
              </a:rPr>
              <a:t>multicut</a:t>
            </a:r>
            <a:r>
              <a:rPr lang="en-US" dirty="0">
                <a:solidFill>
                  <a:schemeClr val="accent1"/>
                </a:solidFill>
                <a:effectLst/>
              </a:rPr>
              <a:t> and person re-identification by Tang et. al. CVPR 2017</a:t>
            </a:r>
            <a:endParaRPr lang="en-CA" dirty="0">
              <a:solidFill>
                <a:schemeClr val="accent1"/>
              </a:solidFill>
            </a:endParaRPr>
          </a:p>
        </p:txBody>
      </p:sp>
    </p:spTree>
    <p:extLst>
      <p:ext uri="{BB962C8B-B14F-4D97-AF65-F5344CB8AC3E}">
        <p14:creationId xmlns:p14="http://schemas.microsoft.com/office/powerpoint/2010/main" val="4183527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AAF1-36F6-49EA-9335-6CA54F655D15}"/>
              </a:ext>
            </a:extLst>
          </p:cNvPr>
          <p:cNvSpPr>
            <a:spLocks noGrp="1"/>
          </p:cNvSpPr>
          <p:nvPr>
            <p:ph type="title"/>
          </p:nvPr>
        </p:nvSpPr>
        <p:spPr>
          <a:xfrm>
            <a:off x="838200" y="204139"/>
            <a:ext cx="10515600" cy="1325563"/>
          </a:xfrm>
        </p:spPr>
        <p:txBody>
          <a:bodyPr/>
          <a:lstStyle/>
          <a:p>
            <a:r>
              <a:rPr lang="en-CA" dirty="0"/>
              <a:t>What is a Particle Filter</a:t>
            </a:r>
          </a:p>
        </p:txBody>
      </p:sp>
      <p:sp>
        <p:nvSpPr>
          <p:cNvPr id="3" name="Content Placeholder 2">
            <a:extLst>
              <a:ext uri="{FF2B5EF4-FFF2-40B4-BE49-F238E27FC236}">
                <a16:creationId xmlns:a16="http://schemas.microsoft.com/office/drawing/2014/main" id="{236BEB4C-934D-44AC-BEAD-A7A6C7F3AA88}"/>
              </a:ext>
            </a:extLst>
          </p:cNvPr>
          <p:cNvSpPr>
            <a:spLocks noGrp="1"/>
          </p:cNvSpPr>
          <p:nvPr>
            <p:ph idx="1"/>
          </p:nvPr>
        </p:nvSpPr>
        <p:spPr>
          <a:xfrm>
            <a:off x="714375" y="1355724"/>
            <a:ext cx="10515600" cy="5546725"/>
          </a:xfrm>
        </p:spPr>
        <p:txBody>
          <a:bodyPr/>
          <a:lstStyle/>
          <a:p>
            <a:r>
              <a:rPr lang="en-CA" dirty="0"/>
              <a:t>Goal: to estimate the Posterior distributions of Markov Process, given some noisy observations</a:t>
            </a:r>
          </a:p>
          <a:p>
            <a:r>
              <a:rPr lang="en-CA" dirty="0"/>
              <a:t>Approach: </a:t>
            </a:r>
          </a:p>
          <a:p>
            <a:pPr marL="514350" indent="-514350">
              <a:buAutoNum type="arabicPeriod"/>
            </a:pPr>
            <a:r>
              <a:rPr lang="en-CA" dirty="0"/>
              <a:t>Use a set of particles to represent the posterior distribution</a:t>
            </a:r>
          </a:p>
          <a:p>
            <a:pPr marL="514350" indent="-514350">
              <a:buAutoNum type="arabicPeriod"/>
            </a:pPr>
            <a:r>
              <a:rPr lang="en-CA" dirty="0"/>
              <a:t>Propagate particles using the transition model predict the next state.</a:t>
            </a:r>
          </a:p>
          <a:p>
            <a:pPr marL="514350" indent="-514350">
              <a:buAutoNum type="arabicPeriod"/>
            </a:pPr>
            <a:r>
              <a:rPr lang="en-CA" altLang="zh-CN" dirty="0"/>
              <a:t>Reweight particles according to the observation likelihood given an observation</a:t>
            </a:r>
            <a:endParaRPr lang="en-US" altLang="zh-CN" dirty="0"/>
          </a:p>
          <a:p>
            <a:pPr marL="514350" indent="-514350">
              <a:buAutoNum type="arabicPeriod"/>
            </a:pPr>
            <a:r>
              <a:rPr lang="en-CA" altLang="zh-CN" dirty="0"/>
              <a:t>Resample particles according to the likelihood weights, and we get the new set of particles to represent the posterior for next state</a:t>
            </a:r>
            <a:endParaRPr lang="en-US" altLang="zh-CN" dirty="0"/>
          </a:p>
        </p:txBody>
      </p:sp>
      <p:pic>
        <p:nvPicPr>
          <p:cNvPr id="5" name="Picture 4">
            <a:extLst>
              <a:ext uri="{FF2B5EF4-FFF2-40B4-BE49-F238E27FC236}">
                <a16:creationId xmlns:a16="http://schemas.microsoft.com/office/drawing/2014/main" id="{2C5F9F23-4BD2-430C-BA18-86C8B5219412}"/>
              </a:ext>
            </a:extLst>
          </p:cNvPr>
          <p:cNvPicPr>
            <a:picLocks noChangeAspect="1"/>
          </p:cNvPicPr>
          <p:nvPr/>
        </p:nvPicPr>
        <p:blipFill>
          <a:blip r:embed="rId3"/>
          <a:stretch>
            <a:fillRect/>
          </a:stretch>
        </p:blipFill>
        <p:spPr>
          <a:xfrm>
            <a:off x="600075" y="5502276"/>
            <a:ext cx="10753725" cy="1304370"/>
          </a:xfrm>
          <a:prstGeom prst="rect">
            <a:avLst/>
          </a:prstGeom>
        </p:spPr>
      </p:pic>
      <p:sp>
        <p:nvSpPr>
          <p:cNvPr id="6" name="Rectangle 5">
            <a:extLst>
              <a:ext uri="{FF2B5EF4-FFF2-40B4-BE49-F238E27FC236}">
                <a16:creationId xmlns:a16="http://schemas.microsoft.com/office/drawing/2014/main" id="{522C6B24-388B-40D4-BED3-DBDEB2046AAD}"/>
              </a:ext>
            </a:extLst>
          </p:cNvPr>
          <p:cNvSpPr/>
          <p:nvPr/>
        </p:nvSpPr>
        <p:spPr>
          <a:xfrm>
            <a:off x="4338638" y="5905500"/>
            <a:ext cx="1381125" cy="495300"/>
          </a:xfrm>
          <a:prstGeom prst="rect">
            <a:avLst/>
          </a:prstGeom>
          <a:solidFill>
            <a:schemeClr val="accent4">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4B8522AD-391C-42D9-947B-5B2969F08792}"/>
              </a:ext>
            </a:extLst>
          </p:cNvPr>
          <p:cNvSpPr txBox="1"/>
          <p:nvPr/>
        </p:nvSpPr>
        <p:spPr>
          <a:xfrm>
            <a:off x="3986216" y="6437313"/>
            <a:ext cx="2066922" cy="369332"/>
          </a:xfrm>
          <a:prstGeom prst="rect">
            <a:avLst/>
          </a:prstGeom>
          <a:noFill/>
        </p:spPr>
        <p:txBody>
          <a:bodyPr wrap="square" rtlCol="0">
            <a:spAutoFit/>
          </a:bodyPr>
          <a:lstStyle/>
          <a:p>
            <a:r>
              <a:rPr lang="en-CA" dirty="0"/>
              <a:t>Likelihood weight</a:t>
            </a:r>
          </a:p>
        </p:txBody>
      </p:sp>
      <p:sp>
        <p:nvSpPr>
          <p:cNvPr id="11" name="Rectangle 10">
            <a:extLst>
              <a:ext uri="{FF2B5EF4-FFF2-40B4-BE49-F238E27FC236}">
                <a16:creationId xmlns:a16="http://schemas.microsoft.com/office/drawing/2014/main" id="{BC10C767-795E-4513-AF10-923270628AED}"/>
              </a:ext>
            </a:extLst>
          </p:cNvPr>
          <p:cNvSpPr/>
          <p:nvPr/>
        </p:nvSpPr>
        <p:spPr>
          <a:xfrm>
            <a:off x="5795963" y="5905500"/>
            <a:ext cx="1981200" cy="495300"/>
          </a:xfrm>
          <a:prstGeom prst="rect">
            <a:avLst/>
          </a:prstGeom>
          <a:solidFill>
            <a:schemeClr val="accent6">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EF0E784-1DCA-43A4-8860-C68C6DA10B63}"/>
              </a:ext>
            </a:extLst>
          </p:cNvPr>
          <p:cNvSpPr/>
          <p:nvPr/>
        </p:nvSpPr>
        <p:spPr>
          <a:xfrm>
            <a:off x="7853362" y="5905500"/>
            <a:ext cx="3324225" cy="495300"/>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AB6C6B54-E702-4D0D-87F5-1984932BBCEB}"/>
              </a:ext>
            </a:extLst>
          </p:cNvPr>
          <p:cNvSpPr txBox="1"/>
          <p:nvPr/>
        </p:nvSpPr>
        <p:spPr>
          <a:xfrm>
            <a:off x="5876930" y="6437313"/>
            <a:ext cx="3176586" cy="369332"/>
          </a:xfrm>
          <a:prstGeom prst="rect">
            <a:avLst/>
          </a:prstGeom>
          <a:noFill/>
        </p:spPr>
        <p:txBody>
          <a:bodyPr wrap="square" rtlCol="0">
            <a:spAutoFit/>
          </a:bodyPr>
          <a:lstStyle/>
          <a:p>
            <a:r>
              <a:rPr lang="en-CA" dirty="0"/>
              <a:t>Transition Model</a:t>
            </a:r>
          </a:p>
        </p:txBody>
      </p:sp>
      <p:sp>
        <p:nvSpPr>
          <p:cNvPr id="15" name="TextBox 14">
            <a:extLst>
              <a:ext uri="{FF2B5EF4-FFF2-40B4-BE49-F238E27FC236}">
                <a16:creationId xmlns:a16="http://schemas.microsoft.com/office/drawing/2014/main" id="{6D7ECBBA-1E38-427F-8CC4-A585E98E4044}"/>
              </a:ext>
            </a:extLst>
          </p:cNvPr>
          <p:cNvSpPr txBox="1"/>
          <p:nvPr/>
        </p:nvSpPr>
        <p:spPr>
          <a:xfrm>
            <a:off x="8027196" y="6452696"/>
            <a:ext cx="3176586" cy="369332"/>
          </a:xfrm>
          <a:prstGeom prst="rect">
            <a:avLst/>
          </a:prstGeom>
          <a:noFill/>
        </p:spPr>
        <p:txBody>
          <a:bodyPr wrap="square" rtlCol="0">
            <a:spAutoFit/>
          </a:bodyPr>
          <a:lstStyle/>
          <a:p>
            <a:r>
              <a:rPr lang="en-CA" dirty="0"/>
              <a:t>Previous posterior estimation</a:t>
            </a:r>
          </a:p>
        </p:txBody>
      </p:sp>
      <p:sp>
        <p:nvSpPr>
          <p:cNvPr id="16" name="TextBox 15">
            <a:extLst>
              <a:ext uri="{FF2B5EF4-FFF2-40B4-BE49-F238E27FC236}">
                <a16:creationId xmlns:a16="http://schemas.microsoft.com/office/drawing/2014/main" id="{09EDCAA8-DD0B-4265-93FB-4CFEC786412B}"/>
              </a:ext>
            </a:extLst>
          </p:cNvPr>
          <p:cNvSpPr txBox="1"/>
          <p:nvPr/>
        </p:nvSpPr>
        <p:spPr>
          <a:xfrm>
            <a:off x="6786563" y="5486894"/>
            <a:ext cx="2981324" cy="400110"/>
          </a:xfrm>
          <a:prstGeom prst="rect">
            <a:avLst/>
          </a:prstGeom>
          <a:noFill/>
        </p:spPr>
        <p:txBody>
          <a:bodyPr wrap="square" rtlCol="0">
            <a:spAutoFit/>
          </a:bodyPr>
          <a:lstStyle/>
          <a:p>
            <a:r>
              <a:rPr lang="en-CA" sz="2000" dirty="0"/>
              <a:t>Before observation</a:t>
            </a:r>
          </a:p>
        </p:txBody>
      </p:sp>
    </p:spTree>
    <p:extLst>
      <p:ext uri="{BB962C8B-B14F-4D97-AF65-F5344CB8AC3E}">
        <p14:creationId xmlns:p14="http://schemas.microsoft.com/office/powerpoint/2010/main" val="3801139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7ABC-6496-4C8D-A043-FAB033C9E66D}"/>
              </a:ext>
            </a:extLst>
          </p:cNvPr>
          <p:cNvSpPr>
            <a:spLocks noGrp="1"/>
          </p:cNvSpPr>
          <p:nvPr>
            <p:ph type="title"/>
          </p:nvPr>
        </p:nvSpPr>
        <p:spPr/>
        <p:txBody>
          <a:bodyPr/>
          <a:lstStyle/>
          <a:p>
            <a:r>
              <a:rPr lang="en-CA" dirty="0"/>
              <a:t>Particle Filtering </a:t>
            </a:r>
          </a:p>
        </p:txBody>
      </p:sp>
      <p:sp>
        <p:nvSpPr>
          <p:cNvPr id="3" name="Content Placeholder 2">
            <a:extLst>
              <a:ext uri="{FF2B5EF4-FFF2-40B4-BE49-F238E27FC236}">
                <a16:creationId xmlns:a16="http://schemas.microsoft.com/office/drawing/2014/main" id="{8F840820-904A-4412-AE6D-FC0E4CC398CC}"/>
              </a:ext>
            </a:extLst>
          </p:cNvPr>
          <p:cNvSpPr>
            <a:spLocks noGrp="1"/>
          </p:cNvSpPr>
          <p:nvPr>
            <p:ph idx="1"/>
          </p:nvPr>
        </p:nvSpPr>
        <p:spPr>
          <a:xfrm>
            <a:off x="590549" y="6095999"/>
            <a:ext cx="10972801" cy="625476"/>
          </a:xfrm>
        </p:spPr>
        <p:txBody>
          <a:bodyPr>
            <a:normAutofit fontScale="85000" lnSpcReduction="20000"/>
          </a:bodyPr>
          <a:lstStyle/>
          <a:p>
            <a:pPr marL="0" indent="0">
              <a:buNone/>
            </a:pPr>
            <a:r>
              <a:rPr lang="en-CA" dirty="0"/>
              <a:t>Images taken from Bert Huang’s </a:t>
            </a:r>
            <a:r>
              <a:rPr lang="en-CA" dirty="0" err="1"/>
              <a:t>Youtube</a:t>
            </a:r>
            <a:r>
              <a:rPr lang="en-CA" dirty="0"/>
              <a:t> Lecture </a:t>
            </a:r>
            <a:r>
              <a:rPr lang="en-CA" dirty="0">
                <a:hlinkClick r:id="rId3"/>
              </a:rPr>
              <a:t>https://www.youtube.com/watch?v=lzN18y_z6HQ&amp;t=475s</a:t>
            </a:r>
            <a:endParaRPr lang="en-CA" dirty="0"/>
          </a:p>
        </p:txBody>
      </p:sp>
      <p:pic>
        <p:nvPicPr>
          <p:cNvPr id="4" name="Picture 3">
            <a:extLst>
              <a:ext uri="{FF2B5EF4-FFF2-40B4-BE49-F238E27FC236}">
                <a16:creationId xmlns:a16="http://schemas.microsoft.com/office/drawing/2014/main" id="{0D5A1992-8013-4027-8D8C-8EB4E91D3F9A}"/>
              </a:ext>
            </a:extLst>
          </p:cNvPr>
          <p:cNvPicPr>
            <a:picLocks noChangeAspect="1"/>
          </p:cNvPicPr>
          <p:nvPr/>
        </p:nvPicPr>
        <p:blipFill>
          <a:blip r:embed="rId4"/>
          <a:stretch>
            <a:fillRect/>
          </a:stretch>
        </p:blipFill>
        <p:spPr>
          <a:xfrm>
            <a:off x="381000" y="1557337"/>
            <a:ext cx="10801350" cy="3952875"/>
          </a:xfrm>
          <a:prstGeom prst="rect">
            <a:avLst/>
          </a:prstGeom>
        </p:spPr>
      </p:pic>
      <p:pic>
        <p:nvPicPr>
          <p:cNvPr id="7" name="Picture 6">
            <a:extLst>
              <a:ext uri="{FF2B5EF4-FFF2-40B4-BE49-F238E27FC236}">
                <a16:creationId xmlns:a16="http://schemas.microsoft.com/office/drawing/2014/main" id="{25CA7A41-7EDE-459C-A864-F7BE29473CD7}"/>
              </a:ext>
            </a:extLst>
          </p:cNvPr>
          <p:cNvPicPr>
            <a:picLocks noChangeAspect="1"/>
          </p:cNvPicPr>
          <p:nvPr/>
        </p:nvPicPr>
        <p:blipFill>
          <a:blip r:embed="rId5"/>
          <a:stretch>
            <a:fillRect/>
          </a:stretch>
        </p:blipFill>
        <p:spPr>
          <a:xfrm>
            <a:off x="838200" y="1690688"/>
            <a:ext cx="3524250" cy="647700"/>
          </a:xfrm>
          <a:prstGeom prst="rect">
            <a:avLst/>
          </a:prstGeom>
        </p:spPr>
      </p:pic>
    </p:spTree>
    <p:extLst>
      <p:ext uri="{BB962C8B-B14F-4D97-AF65-F5344CB8AC3E}">
        <p14:creationId xmlns:p14="http://schemas.microsoft.com/office/powerpoint/2010/main" val="1017271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40591D-C3F6-4716-9DC7-0C13180554B0}"/>
              </a:ext>
            </a:extLst>
          </p:cNvPr>
          <p:cNvSpPr>
            <a:spLocks noGrp="1"/>
          </p:cNvSpPr>
          <p:nvPr>
            <p:ph type="title"/>
          </p:nvPr>
        </p:nvSpPr>
        <p:spPr>
          <a:xfrm>
            <a:off x="838200" y="365125"/>
            <a:ext cx="10515600" cy="1325563"/>
          </a:xfrm>
        </p:spPr>
        <p:txBody>
          <a:bodyPr/>
          <a:lstStyle/>
          <a:p>
            <a:r>
              <a:rPr lang="en-CA" dirty="0"/>
              <a:t>Transition</a:t>
            </a:r>
          </a:p>
        </p:txBody>
      </p:sp>
      <p:sp>
        <p:nvSpPr>
          <p:cNvPr id="5" name="Content Placeholder 2">
            <a:extLst>
              <a:ext uri="{FF2B5EF4-FFF2-40B4-BE49-F238E27FC236}">
                <a16:creationId xmlns:a16="http://schemas.microsoft.com/office/drawing/2014/main" id="{0142542A-5EEE-4517-B3DB-F4CACF9C357B}"/>
              </a:ext>
            </a:extLst>
          </p:cNvPr>
          <p:cNvSpPr>
            <a:spLocks noGrp="1"/>
          </p:cNvSpPr>
          <p:nvPr>
            <p:ph idx="1"/>
          </p:nvPr>
        </p:nvSpPr>
        <p:spPr>
          <a:xfrm>
            <a:off x="590549" y="6095999"/>
            <a:ext cx="10972801" cy="625476"/>
          </a:xfrm>
        </p:spPr>
        <p:txBody>
          <a:bodyPr>
            <a:normAutofit fontScale="85000" lnSpcReduction="20000"/>
          </a:bodyPr>
          <a:lstStyle/>
          <a:p>
            <a:pPr marL="0" indent="0">
              <a:buNone/>
            </a:pPr>
            <a:r>
              <a:rPr lang="en-CA" dirty="0"/>
              <a:t>Image taken from Bert Huang’s </a:t>
            </a:r>
            <a:r>
              <a:rPr lang="en-CA" dirty="0" err="1"/>
              <a:t>Youtube</a:t>
            </a:r>
            <a:r>
              <a:rPr lang="en-CA" dirty="0"/>
              <a:t> Lecture </a:t>
            </a:r>
            <a:r>
              <a:rPr lang="en-CA" dirty="0">
                <a:hlinkClick r:id="rId3"/>
              </a:rPr>
              <a:t>https://www.youtube.com/watch?v=lzN18y_z6HQ&amp;t=475s</a:t>
            </a:r>
            <a:endParaRPr lang="en-CA" dirty="0"/>
          </a:p>
        </p:txBody>
      </p:sp>
      <p:sp>
        <p:nvSpPr>
          <p:cNvPr id="7" name="TextBox 6">
            <a:extLst>
              <a:ext uri="{FF2B5EF4-FFF2-40B4-BE49-F238E27FC236}">
                <a16:creationId xmlns:a16="http://schemas.microsoft.com/office/drawing/2014/main" id="{3D9EA8DF-0F45-4559-A6B1-8F2A4BDD5A6A}"/>
              </a:ext>
            </a:extLst>
          </p:cNvPr>
          <p:cNvSpPr txBox="1"/>
          <p:nvPr/>
        </p:nvSpPr>
        <p:spPr>
          <a:xfrm>
            <a:off x="590548" y="1590675"/>
            <a:ext cx="10591801" cy="461665"/>
          </a:xfrm>
          <a:prstGeom prst="rect">
            <a:avLst/>
          </a:prstGeom>
          <a:noFill/>
        </p:spPr>
        <p:txBody>
          <a:bodyPr wrap="square" rtlCol="0">
            <a:spAutoFit/>
          </a:bodyPr>
          <a:lstStyle/>
          <a:p>
            <a:r>
              <a:rPr lang="en-CA" sz="2400" dirty="0"/>
              <a:t>According to the transition probability model</a:t>
            </a:r>
          </a:p>
        </p:txBody>
      </p:sp>
      <p:pic>
        <p:nvPicPr>
          <p:cNvPr id="8" name="Picture 7">
            <a:extLst>
              <a:ext uri="{FF2B5EF4-FFF2-40B4-BE49-F238E27FC236}">
                <a16:creationId xmlns:a16="http://schemas.microsoft.com/office/drawing/2014/main" id="{91A9968C-5CE8-4592-9E05-F05EF3B52893}"/>
              </a:ext>
            </a:extLst>
          </p:cNvPr>
          <p:cNvPicPr>
            <a:picLocks noChangeAspect="1"/>
          </p:cNvPicPr>
          <p:nvPr/>
        </p:nvPicPr>
        <p:blipFill>
          <a:blip r:embed="rId4"/>
          <a:stretch>
            <a:fillRect/>
          </a:stretch>
        </p:blipFill>
        <p:spPr>
          <a:xfrm>
            <a:off x="600074" y="2085975"/>
            <a:ext cx="5476875" cy="647700"/>
          </a:xfrm>
          <a:prstGeom prst="rect">
            <a:avLst/>
          </a:prstGeom>
        </p:spPr>
      </p:pic>
      <p:pic>
        <p:nvPicPr>
          <p:cNvPr id="9" name="Picture 8">
            <a:extLst>
              <a:ext uri="{FF2B5EF4-FFF2-40B4-BE49-F238E27FC236}">
                <a16:creationId xmlns:a16="http://schemas.microsoft.com/office/drawing/2014/main" id="{8D4A2136-AC3F-41FA-9EAE-21B77B5A1185}"/>
              </a:ext>
            </a:extLst>
          </p:cNvPr>
          <p:cNvPicPr>
            <a:picLocks noChangeAspect="1"/>
          </p:cNvPicPr>
          <p:nvPr/>
        </p:nvPicPr>
        <p:blipFill>
          <a:blip r:embed="rId5"/>
          <a:stretch>
            <a:fillRect/>
          </a:stretch>
        </p:blipFill>
        <p:spPr>
          <a:xfrm>
            <a:off x="590548" y="3242964"/>
            <a:ext cx="9505950" cy="2171700"/>
          </a:xfrm>
          <a:prstGeom prst="rect">
            <a:avLst/>
          </a:prstGeom>
        </p:spPr>
      </p:pic>
    </p:spTree>
    <p:extLst>
      <p:ext uri="{BB962C8B-B14F-4D97-AF65-F5344CB8AC3E}">
        <p14:creationId xmlns:p14="http://schemas.microsoft.com/office/powerpoint/2010/main" val="425261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D09CED6-266D-40D4-A4AD-FB76D4A72605}"/>
              </a:ext>
            </a:extLst>
          </p:cNvPr>
          <p:cNvPicPr>
            <a:picLocks noChangeAspect="1"/>
          </p:cNvPicPr>
          <p:nvPr/>
        </p:nvPicPr>
        <p:blipFill rotWithShape="1">
          <a:blip r:embed="rId3"/>
          <a:srcRect t="60950"/>
          <a:stretch/>
        </p:blipFill>
        <p:spPr>
          <a:xfrm>
            <a:off x="542925" y="4686300"/>
            <a:ext cx="10915650" cy="1409699"/>
          </a:xfrm>
          <a:prstGeom prst="rect">
            <a:avLst/>
          </a:prstGeom>
        </p:spPr>
      </p:pic>
      <p:sp>
        <p:nvSpPr>
          <p:cNvPr id="9" name="Title 1">
            <a:extLst>
              <a:ext uri="{FF2B5EF4-FFF2-40B4-BE49-F238E27FC236}">
                <a16:creationId xmlns:a16="http://schemas.microsoft.com/office/drawing/2014/main" id="{BB55B1A2-5C56-4B3B-9E50-AAAEBCDAC909}"/>
              </a:ext>
            </a:extLst>
          </p:cNvPr>
          <p:cNvSpPr>
            <a:spLocks noGrp="1"/>
          </p:cNvSpPr>
          <p:nvPr>
            <p:ph type="title"/>
          </p:nvPr>
        </p:nvSpPr>
        <p:spPr>
          <a:xfrm>
            <a:off x="838200" y="365125"/>
            <a:ext cx="10515600" cy="1325563"/>
          </a:xfrm>
        </p:spPr>
        <p:txBody>
          <a:bodyPr/>
          <a:lstStyle/>
          <a:p>
            <a:r>
              <a:rPr lang="en-CA" dirty="0"/>
              <a:t>Reweight</a:t>
            </a:r>
          </a:p>
        </p:txBody>
      </p:sp>
      <p:sp>
        <p:nvSpPr>
          <p:cNvPr id="11" name="TextBox 10">
            <a:extLst>
              <a:ext uri="{FF2B5EF4-FFF2-40B4-BE49-F238E27FC236}">
                <a16:creationId xmlns:a16="http://schemas.microsoft.com/office/drawing/2014/main" id="{EB19BB94-8759-46B9-8DAD-7406C8ED775C}"/>
              </a:ext>
            </a:extLst>
          </p:cNvPr>
          <p:cNvSpPr txBox="1"/>
          <p:nvPr/>
        </p:nvSpPr>
        <p:spPr>
          <a:xfrm>
            <a:off x="590548" y="1590675"/>
            <a:ext cx="10591801" cy="461665"/>
          </a:xfrm>
          <a:prstGeom prst="rect">
            <a:avLst/>
          </a:prstGeom>
          <a:noFill/>
        </p:spPr>
        <p:txBody>
          <a:bodyPr wrap="square" rtlCol="0">
            <a:spAutoFit/>
          </a:bodyPr>
          <a:lstStyle/>
          <a:p>
            <a:r>
              <a:rPr lang="en-CA" sz="2400" dirty="0"/>
              <a:t>According to the new observation </a:t>
            </a:r>
          </a:p>
        </p:txBody>
      </p:sp>
      <p:pic>
        <p:nvPicPr>
          <p:cNvPr id="18" name="Picture 17">
            <a:extLst>
              <a:ext uri="{FF2B5EF4-FFF2-40B4-BE49-F238E27FC236}">
                <a16:creationId xmlns:a16="http://schemas.microsoft.com/office/drawing/2014/main" id="{3059BC87-5C89-40C1-9C96-1FDF85EB27D0}"/>
              </a:ext>
            </a:extLst>
          </p:cNvPr>
          <p:cNvPicPr>
            <a:picLocks noChangeAspect="1"/>
          </p:cNvPicPr>
          <p:nvPr/>
        </p:nvPicPr>
        <p:blipFill>
          <a:blip r:embed="rId4"/>
          <a:stretch>
            <a:fillRect/>
          </a:stretch>
        </p:blipFill>
        <p:spPr>
          <a:xfrm>
            <a:off x="1323976" y="4078622"/>
            <a:ext cx="9539287" cy="2160968"/>
          </a:xfrm>
          <a:prstGeom prst="rect">
            <a:avLst/>
          </a:prstGeom>
        </p:spPr>
      </p:pic>
      <p:pic>
        <p:nvPicPr>
          <p:cNvPr id="14" name="Picture 13">
            <a:extLst>
              <a:ext uri="{FF2B5EF4-FFF2-40B4-BE49-F238E27FC236}">
                <a16:creationId xmlns:a16="http://schemas.microsoft.com/office/drawing/2014/main" id="{C3714BC1-C893-4C90-B2A7-4CC5C6C7E114}"/>
              </a:ext>
            </a:extLst>
          </p:cNvPr>
          <p:cNvPicPr>
            <a:picLocks noChangeAspect="1"/>
          </p:cNvPicPr>
          <p:nvPr/>
        </p:nvPicPr>
        <p:blipFill>
          <a:blip r:embed="rId5"/>
          <a:stretch>
            <a:fillRect/>
          </a:stretch>
        </p:blipFill>
        <p:spPr>
          <a:xfrm>
            <a:off x="200025" y="4809492"/>
            <a:ext cx="1485900" cy="638175"/>
          </a:xfrm>
          <a:prstGeom prst="rect">
            <a:avLst/>
          </a:prstGeom>
        </p:spPr>
      </p:pic>
      <p:sp>
        <p:nvSpPr>
          <p:cNvPr id="10" name="Content Placeholder 2">
            <a:extLst>
              <a:ext uri="{FF2B5EF4-FFF2-40B4-BE49-F238E27FC236}">
                <a16:creationId xmlns:a16="http://schemas.microsoft.com/office/drawing/2014/main" id="{39E25D0A-292F-48C0-868C-9F513D914D77}"/>
              </a:ext>
            </a:extLst>
          </p:cNvPr>
          <p:cNvSpPr>
            <a:spLocks noGrp="1"/>
          </p:cNvSpPr>
          <p:nvPr>
            <p:ph idx="1"/>
          </p:nvPr>
        </p:nvSpPr>
        <p:spPr>
          <a:xfrm>
            <a:off x="590549" y="6095999"/>
            <a:ext cx="10972801" cy="625476"/>
          </a:xfrm>
        </p:spPr>
        <p:txBody>
          <a:bodyPr>
            <a:normAutofit fontScale="85000" lnSpcReduction="20000"/>
          </a:bodyPr>
          <a:lstStyle/>
          <a:p>
            <a:pPr marL="0" indent="0">
              <a:buNone/>
            </a:pPr>
            <a:r>
              <a:rPr lang="en-CA" dirty="0"/>
              <a:t>Images taken from Bert Huang’s </a:t>
            </a:r>
            <a:r>
              <a:rPr lang="en-CA" dirty="0" err="1"/>
              <a:t>Youtube</a:t>
            </a:r>
            <a:r>
              <a:rPr lang="en-CA" dirty="0"/>
              <a:t> Lecture </a:t>
            </a:r>
            <a:r>
              <a:rPr lang="en-CA" dirty="0">
                <a:hlinkClick r:id="rId6"/>
              </a:rPr>
              <a:t>https://www.youtube.com/watch?v=lzN18y_z6HQ&amp;t=475s</a:t>
            </a:r>
            <a:endParaRPr lang="en-CA" dirty="0"/>
          </a:p>
        </p:txBody>
      </p:sp>
      <p:pic>
        <p:nvPicPr>
          <p:cNvPr id="19" name="Picture 18">
            <a:extLst>
              <a:ext uri="{FF2B5EF4-FFF2-40B4-BE49-F238E27FC236}">
                <a16:creationId xmlns:a16="http://schemas.microsoft.com/office/drawing/2014/main" id="{D32678E1-AADA-4002-AAB0-DCB6DA2F3632}"/>
              </a:ext>
            </a:extLst>
          </p:cNvPr>
          <p:cNvPicPr>
            <a:picLocks noChangeAspect="1"/>
          </p:cNvPicPr>
          <p:nvPr/>
        </p:nvPicPr>
        <p:blipFill>
          <a:blip r:embed="rId7"/>
          <a:stretch>
            <a:fillRect/>
          </a:stretch>
        </p:blipFill>
        <p:spPr>
          <a:xfrm>
            <a:off x="1233487" y="2438698"/>
            <a:ext cx="10868025" cy="2324100"/>
          </a:xfrm>
          <a:prstGeom prst="rect">
            <a:avLst/>
          </a:prstGeom>
        </p:spPr>
      </p:pic>
    </p:spTree>
    <p:extLst>
      <p:ext uri="{BB962C8B-B14F-4D97-AF65-F5344CB8AC3E}">
        <p14:creationId xmlns:p14="http://schemas.microsoft.com/office/powerpoint/2010/main" val="284264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FB2B09-E645-4C0E-95BE-CD68EA0964ED}"/>
              </a:ext>
            </a:extLst>
          </p:cNvPr>
          <p:cNvPicPr>
            <a:picLocks noChangeAspect="1"/>
          </p:cNvPicPr>
          <p:nvPr/>
        </p:nvPicPr>
        <p:blipFill>
          <a:blip r:embed="rId3"/>
          <a:stretch>
            <a:fillRect/>
          </a:stretch>
        </p:blipFill>
        <p:spPr>
          <a:xfrm flipH="1">
            <a:off x="1133473" y="3680397"/>
            <a:ext cx="8867776" cy="1210690"/>
          </a:xfrm>
          <a:prstGeom prst="rect">
            <a:avLst/>
          </a:prstGeom>
        </p:spPr>
      </p:pic>
      <p:sp>
        <p:nvSpPr>
          <p:cNvPr id="2" name="Title 1">
            <a:extLst>
              <a:ext uri="{FF2B5EF4-FFF2-40B4-BE49-F238E27FC236}">
                <a16:creationId xmlns:a16="http://schemas.microsoft.com/office/drawing/2014/main" id="{E0A684A6-E09B-498A-9025-023A7B7BFCF8}"/>
              </a:ext>
            </a:extLst>
          </p:cNvPr>
          <p:cNvSpPr>
            <a:spLocks noGrp="1"/>
          </p:cNvSpPr>
          <p:nvPr>
            <p:ph type="title"/>
          </p:nvPr>
        </p:nvSpPr>
        <p:spPr/>
        <p:txBody>
          <a:bodyPr>
            <a:normAutofit/>
          </a:bodyPr>
          <a:lstStyle/>
          <a:p>
            <a:r>
              <a:rPr lang="en-CA" dirty="0"/>
              <a:t>Resample </a:t>
            </a:r>
          </a:p>
        </p:txBody>
      </p:sp>
      <p:pic>
        <p:nvPicPr>
          <p:cNvPr id="4" name="Picture 3">
            <a:extLst>
              <a:ext uri="{FF2B5EF4-FFF2-40B4-BE49-F238E27FC236}">
                <a16:creationId xmlns:a16="http://schemas.microsoft.com/office/drawing/2014/main" id="{BB6BA0B9-C972-4D13-B5F8-7AC9DF174DC0}"/>
              </a:ext>
            </a:extLst>
          </p:cNvPr>
          <p:cNvPicPr>
            <a:picLocks noChangeAspect="1"/>
          </p:cNvPicPr>
          <p:nvPr/>
        </p:nvPicPr>
        <p:blipFill>
          <a:blip r:embed="rId4"/>
          <a:stretch>
            <a:fillRect/>
          </a:stretch>
        </p:blipFill>
        <p:spPr>
          <a:xfrm>
            <a:off x="981077" y="2349500"/>
            <a:ext cx="9829800" cy="2638425"/>
          </a:xfrm>
          <a:prstGeom prst="rect">
            <a:avLst/>
          </a:prstGeom>
        </p:spPr>
      </p:pic>
      <p:sp>
        <p:nvSpPr>
          <p:cNvPr id="5" name="Content Placeholder 2">
            <a:extLst>
              <a:ext uri="{FF2B5EF4-FFF2-40B4-BE49-F238E27FC236}">
                <a16:creationId xmlns:a16="http://schemas.microsoft.com/office/drawing/2014/main" id="{E80BC793-C5E5-456D-937A-051231B48EEB}"/>
              </a:ext>
            </a:extLst>
          </p:cNvPr>
          <p:cNvSpPr>
            <a:spLocks noGrp="1"/>
          </p:cNvSpPr>
          <p:nvPr>
            <p:ph idx="1"/>
          </p:nvPr>
        </p:nvSpPr>
        <p:spPr>
          <a:xfrm>
            <a:off x="590549" y="6095999"/>
            <a:ext cx="10972801" cy="625476"/>
          </a:xfrm>
        </p:spPr>
        <p:txBody>
          <a:bodyPr>
            <a:normAutofit fontScale="85000" lnSpcReduction="20000"/>
          </a:bodyPr>
          <a:lstStyle/>
          <a:p>
            <a:pPr marL="0" indent="0">
              <a:buNone/>
            </a:pPr>
            <a:r>
              <a:rPr lang="en-CA" dirty="0"/>
              <a:t>Image taken from Bert Huang’s </a:t>
            </a:r>
            <a:r>
              <a:rPr lang="en-CA" dirty="0" err="1"/>
              <a:t>Youtube</a:t>
            </a:r>
            <a:r>
              <a:rPr lang="en-CA" dirty="0"/>
              <a:t> Lecture </a:t>
            </a:r>
            <a:r>
              <a:rPr lang="en-CA" dirty="0">
                <a:hlinkClick r:id="rId5"/>
              </a:rPr>
              <a:t>https://www.youtube.com/watch?v=lzN18y_z6HQ&amp;t=475s</a:t>
            </a:r>
            <a:endParaRPr lang="en-CA" dirty="0"/>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7" name="Ink 6">
                <a:extLst>
                  <a:ext uri="{FF2B5EF4-FFF2-40B4-BE49-F238E27FC236}">
                    <a16:creationId xmlns:a16="http://schemas.microsoft.com/office/drawing/2014/main" id="{084D92BA-12D9-47FF-B6C6-81E1010A0728}"/>
                  </a:ext>
                </a:extLst>
              </p14:cNvPr>
              <p14:cNvContentPartPr/>
              <p14:nvPr/>
            </p14:nvContentPartPr>
            <p14:xfrm>
              <a:off x="1676398" y="2524125"/>
              <a:ext cx="7953377" cy="1158485"/>
            </p14:xfrm>
          </p:contentPart>
        </mc:Choice>
        <mc:Fallback xmlns="">
          <p:pic>
            <p:nvPicPr>
              <p:cNvPr id="7" name="Ink 6">
                <a:extLst>
                  <a:ext uri="{FF2B5EF4-FFF2-40B4-BE49-F238E27FC236}">
                    <a16:creationId xmlns:a16="http://schemas.microsoft.com/office/drawing/2014/main" id="{084D92BA-12D9-47FF-B6C6-81E1010A0728}"/>
                  </a:ext>
                </a:extLst>
              </p:cNvPr>
              <p:cNvPicPr/>
              <p:nvPr/>
            </p:nvPicPr>
            <p:blipFill>
              <a:blip r:embed="rId7"/>
              <a:stretch>
                <a:fillRect/>
              </a:stretch>
            </p:blipFill>
            <p:spPr>
              <a:xfrm>
                <a:off x="1658398" y="2506125"/>
                <a:ext cx="7989017" cy="1194125"/>
              </a:xfrm>
              <a:prstGeom prst="rect">
                <a:avLst/>
              </a:prstGeom>
            </p:spPr>
          </p:pic>
        </mc:Fallback>
      </mc:AlternateContent>
      <p:pic>
        <p:nvPicPr>
          <p:cNvPr id="8" name="Picture 7">
            <a:extLst>
              <a:ext uri="{FF2B5EF4-FFF2-40B4-BE49-F238E27FC236}">
                <a16:creationId xmlns:a16="http://schemas.microsoft.com/office/drawing/2014/main" id="{EA0A3A46-1813-4135-8604-A1D70068BE37}"/>
              </a:ext>
            </a:extLst>
          </p:cNvPr>
          <p:cNvPicPr>
            <a:picLocks noChangeAspect="1"/>
          </p:cNvPicPr>
          <p:nvPr/>
        </p:nvPicPr>
        <p:blipFill>
          <a:blip r:embed="rId8"/>
          <a:stretch>
            <a:fillRect/>
          </a:stretch>
        </p:blipFill>
        <p:spPr>
          <a:xfrm>
            <a:off x="657222" y="1569244"/>
            <a:ext cx="2667000" cy="895350"/>
          </a:xfrm>
          <a:prstGeom prst="rect">
            <a:avLst/>
          </a:prstGeom>
        </p:spPr>
      </p:pic>
      <p:sp>
        <p:nvSpPr>
          <p:cNvPr id="10" name="Rectangle 9">
            <a:extLst>
              <a:ext uri="{FF2B5EF4-FFF2-40B4-BE49-F238E27FC236}">
                <a16:creationId xmlns:a16="http://schemas.microsoft.com/office/drawing/2014/main" id="{8E7B338E-EBBF-4B09-8CF2-24DB6789EB0A}"/>
              </a:ext>
            </a:extLst>
          </p:cNvPr>
          <p:cNvSpPr/>
          <p:nvPr/>
        </p:nvSpPr>
        <p:spPr>
          <a:xfrm>
            <a:off x="590549" y="5288756"/>
            <a:ext cx="9499737" cy="523220"/>
          </a:xfrm>
          <a:prstGeom prst="rect">
            <a:avLst/>
          </a:prstGeom>
        </p:spPr>
        <p:txBody>
          <a:bodyPr wrap="square">
            <a:spAutoFit/>
          </a:bodyPr>
          <a:lstStyle/>
          <a:p>
            <a:r>
              <a:rPr lang="en-CA" sz="2800" dirty="0"/>
              <a:t>A new set of particle to represent the current state posterior</a:t>
            </a:r>
          </a:p>
        </p:txBody>
      </p:sp>
    </p:spTree>
    <p:extLst>
      <p:ext uri="{BB962C8B-B14F-4D97-AF65-F5344CB8AC3E}">
        <p14:creationId xmlns:p14="http://schemas.microsoft.com/office/powerpoint/2010/main" val="211853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xEl>
                                              <p:pRg st="0" end="0"/>
                                            </p:txEl>
                                          </p:spTgt>
                                        </p:tgtEl>
                                      </p:cBhvr>
                                    </p:animEffect>
                                    <p:set>
                                      <p:cBhvr>
                                        <p:cTn id="7" dur="1" fill="hold">
                                          <p:stCondLst>
                                            <p:cond delay="499"/>
                                          </p:stCondLst>
                                        </p:cTn>
                                        <p:tgtEl>
                                          <p:spTgt spid="5">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4973</TotalTime>
  <Words>2500</Words>
  <Application>Microsoft Office PowerPoint</Application>
  <PresentationFormat>Widescreen</PresentationFormat>
  <Paragraphs>193</Paragraphs>
  <Slides>21</Slides>
  <Notes>19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Multiple Object Tracking Using Particle Filters</vt:lpstr>
      <vt:lpstr>Multiple Object Tracking Problem Definition</vt:lpstr>
      <vt:lpstr>Applications </vt:lpstr>
      <vt:lpstr>Other Multiple Object tracking Models</vt:lpstr>
      <vt:lpstr>What is a Particle Filter</vt:lpstr>
      <vt:lpstr>Particle Filtering </vt:lpstr>
      <vt:lpstr>Transition</vt:lpstr>
      <vt:lpstr>Reweight</vt:lpstr>
      <vt:lpstr>Resample </vt:lpstr>
      <vt:lpstr>Particle Filter MOT – Data association</vt:lpstr>
      <vt:lpstr>Particle Filter MOT – observation likelihood weight</vt:lpstr>
      <vt:lpstr>Particle Filter MOT – Motion Model</vt:lpstr>
      <vt:lpstr>Implementation detail</vt:lpstr>
      <vt:lpstr>Detector Improvement</vt:lpstr>
      <vt:lpstr>Appearance Model</vt:lpstr>
      <vt:lpstr>Tracking  demo</vt:lpstr>
      <vt:lpstr>Evaluation Method</vt:lpstr>
      <vt:lpstr>Result comparison</vt:lpstr>
      <vt:lpstr>Discussion</vt:lpstr>
      <vt:lpstr>Potential Improvement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Object Tracking Using Particle</dc:title>
  <dc:creator>Yingnan Zhao</dc:creator>
  <cp:lastModifiedBy>Yingnan Zhao</cp:lastModifiedBy>
  <cp:revision>77</cp:revision>
  <dcterms:created xsi:type="dcterms:W3CDTF">2019-04-06T20:59:34Z</dcterms:created>
  <dcterms:modified xsi:type="dcterms:W3CDTF">2019-04-10T12:52:05Z</dcterms:modified>
</cp:coreProperties>
</file>